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4"/>
  </p:notesMasterIdLst>
  <p:handoutMasterIdLst>
    <p:handoutMasterId r:id="rId55"/>
  </p:handoutMasterIdLst>
  <p:sldIdLst>
    <p:sldId id="446" r:id="rId2"/>
    <p:sldId id="389" r:id="rId3"/>
    <p:sldId id="465" r:id="rId4"/>
    <p:sldId id="429" r:id="rId5"/>
    <p:sldId id="472" r:id="rId6"/>
    <p:sldId id="473" r:id="rId7"/>
    <p:sldId id="430" r:id="rId8"/>
    <p:sldId id="477" r:id="rId9"/>
    <p:sldId id="475" r:id="rId10"/>
    <p:sldId id="466" r:id="rId11"/>
    <p:sldId id="392" r:id="rId12"/>
    <p:sldId id="463" r:id="rId13"/>
    <p:sldId id="435" r:id="rId14"/>
    <p:sldId id="445" r:id="rId15"/>
    <p:sldId id="427" r:id="rId16"/>
    <p:sldId id="449" r:id="rId17"/>
    <p:sldId id="467" r:id="rId18"/>
    <p:sldId id="450" r:id="rId19"/>
    <p:sldId id="394" r:id="rId20"/>
    <p:sldId id="393" r:id="rId21"/>
    <p:sldId id="400" r:id="rId22"/>
    <p:sldId id="451" r:id="rId23"/>
    <p:sldId id="468" r:id="rId24"/>
    <p:sldId id="452" r:id="rId25"/>
    <p:sldId id="436" r:id="rId26"/>
    <p:sldId id="438" r:id="rId27"/>
    <p:sldId id="439" r:id="rId28"/>
    <p:sldId id="459" r:id="rId29"/>
    <p:sldId id="401" r:id="rId30"/>
    <p:sldId id="469" r:id="rId31"/>
    <p:sldId id="453" r:id="rId32"/>
    <p:sldId id="455" r:id="rId33"/>
    <p:sldId id="460" r:id="rId34"/>
    <p:sldId id="402" r:id="rId35"/>
    <p:sldId id="406" r:id="rId36"/>
    <p:sldId id="470" r:id="rId37"/>
    <p:sldId id="407" r:id="rId38"/>
    <p:sldId id="476" r:id="rId39"/>
    <p:sldId id="478" r:id="rId40"/>
    <p:sldId id="424" r:id="rId41"/>
    <p:sldId id="408" r:id="rId42"/>
    <p:sldId id="461" r:id="rId43"/>
    <p:sldId id="409" r:id="rId44"/>
    <p:sldId id="457" r:id="rId45"/>
    <p:sldId id="413" r:id="rId46"/>
    <p:sldId id="479" r:id="rId47"/>
    <p:sldId id="480" r:id="rId48"/>
    <p:sldId id="481" r:id="rId49"/>
    <p:sldId id="482" r:id="rId50"/>
    <p:sldId id="471" r:id="rId51"/>
    <p:sldId id="458" r:id="rId52"/>
    <p:sldId id="444" r:id="rId53"/>
  </p:sldIdLst>
  <p:sldSz cx="12192000" cy="6858000"/>
  <p:notesSz cx="7099300" cy="10234613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74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26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80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235" algn="l" defTabSz="91430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F"/>
    <a:srgbClr val="B9CAFF"/>
    <a:srgbClr val="7999FF"/>
    <a:srgbClr val="0033CC"/>
    <a:srgbClr val="008000"/>
    <a:srgbClr val="FF9999"/>
    <a:srgbClr val="FF3300"/>
    <a:srgbClr val="CC00CC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 autoAdjust="0"/>
    <p:restoredTop sz="80612" autoAdjust="0"/>
  </p:normalViewPr>
  <p:slideViewPr>
    <p:cSldViewPr>
      <p:cViewPr varScale="1">
        <p:scale>
          <a:sx n="86" d="100"/>
          <a:sy n="86" d="100"/>
        </p:scale>
        <p:origin x="101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A33D1F6-2909-4169-88BB-81509121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3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64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6AD5590-9C90-486D-8FA8-38179D6EA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05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4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BFS.)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UCS.)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Let</a:t>
            </a:r>
            <a:r>
              <a:rPr lang="en-US" baseline="0" dirty="0"/>
              <a:t> students guess which one of the three it is.  (</a:t>
            </a:r>
            <a:r>
              <a:rPr lang="en-US" dirty="0"/>
              <a:t>This is DFS.)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4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theme</a:t>
            </a:r>
            <a:r>
              <a:rPr lang="en-US" baseline="0" dirty="0"/>
              <a:t> in the class:</a:t>
            </a:r>
          </a:p>
          <a:p>
            <a:endParaRPr lang="en-US" baseline="0" dirty="0"/>
          </a:p>
          <a:p>
            <a:r>
              <a:rPr lang="en-US" baseline="0" dirty="0"/>
              <a:t>A goal we have in mind.</a:t>
            </a:r>
          </a:p>
          <a:p>
            <a:endParaRPr lang="en-US" baseline="0" dirty="0"/>
          </a:p>
          <a:p>
            <a:r>
              <a:rPr lang="en-US" baseline="0" dirty="0"/>
              <a:t>A mathematical abstraction to formalize this</a:t>
            </a:r>
          </a:p>
          <a:p>
            <a:endParaRPr lang="en-US" baseline="0" dirty="0"/>
          </a:p>
          <a:p>
            <a:r>
              <a:rPr lang="en-US" baseline="0" dirty="0"/>
              <a:t>Algorithms that operate on these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blinking your eye (not using your entire thinking capabilities),</a:t>
            </a:r>
            <a:r>
              <a:rPr lang="en-US" baseline="0" dirty="0"/>
              <a:t> vacuum cleaner moving towards nearest dirt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plans that achieve the same state, will be different nodes in the tree.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show tree</a:t>
            </a:r>
          </a:p>
          <a:p>
            <a:r>
              <a:rPr lang="en-US" dirty="0"/>
              <a:t>Right: fringe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92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2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53A5A-7A6F-4C45-B3DA-4ADA5F9066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6080-E520-45DC-884B-D171AED7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41731-2654-4748-B0E7-440E0FE37C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1561-1732-4AFE-BD38-1F907188A6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8BF5-5AC2-408A-9CF5-48C84EA6D7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8221-ACA7-4409-9788-2ACEEBC1BD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1A8ED-9B00-4419-8B3B-2343371CEC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85549-3527-4829-9473-416A0C2EAE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0C99-D8C1-4775-8462-7FCDDC81A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C37A3-2FAA-437F-A346-3CF46B1B8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C880-79EA-4BC7-A72F-59EFE6AB7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3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8" rIns="9143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9749340B-4FC7-4D90-97D1-24A2CDF19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6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8" rIns="91430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58" indent="-34285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57" indent="-28571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85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00" indent="-22857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14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286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430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573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718" indent="-22857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6604" y="533400"/>
            <a:ext cx="7001591" cy="5257799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4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</a:t>
            </a:r>
            <a:r>
              <a:rPr lang="en-US" sz="2400" dirty="0" err="1">
                <a:latin typeface="Calibri"/>
                <a:cs typeface="Calibri"/>
              </a:rPr>
              <a:t>Lotzi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Bölöni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1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Berkeley, available at http://ai.berkeley.edu.]</a:t>
            </a:r>
          </a:p>
          <a:p>
            <a:pPr algn="ctr">
              <a:spcBef>
                <a:spcPct val="50000"/>
              </a:spcBef>
            </a:pP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98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successor function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(with actions, costs)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3" y="2174876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9949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964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1" y="2174875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91549" y="2174877"/>
            <a:ext cx="552451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7813" y="2174875"/>
            <a:ext cx="560387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5" y="2174875"/>
            <a:ext cx="544513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951" y="3671888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9101" y="3325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49" y="4087813"/>
            <a:ext cx="552451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16280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7162800" y="4114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934200" y="3200400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934200" y="4419602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“E”,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/>
      <p:bldP spid="82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 Are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372097"/>
            <a:ext cx="8302482" cy="435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Traveling in Romania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781803" y="1676401"/>
            <a:ext cx="4495799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space:</a:t>
            </a:r>
          </a:p>
          <a:p>
            <a:pPr lvl="1" eaLnBrk="1" hangingPunct="1"/>
            <a:r>
              <a:rPr lang="en-US" sz="2000" dirty="0"/>
              <a:t>Cities</a:t>
            </a:r>
          </a:p>
          <a:p>
            <a:pPr eaLnBrk="1" hangingPunct="1"/>
            <a:r>
              <a:rPr lang="en-US" sz="2400" dirty="0"/>
              <a:t>Successor function:</a:t>
            </a:r>
          </a:p>
          <a:p>
            <a:pPr lvl="1" eaLnBrk="1" hangingPunct="1"/>
            <a:r>
              <a:rPr lang="en-US" sz="2000" dirty="0"/>
              <a:t>Roads: Go to adjacent city with cost = distance</a:t>
            </a:r>
          </a:p>
          <a:p>
            <a:pPr eaLnBrk="1" hangingPunct="1"/>
            <a:r>
              <a:rPr lang="en-US" sz="2400" dirty="0"/>
              <a:t>Start state:</a:t>
            </a:r>
          </a:p>
          <a:p>
            <a:pPr lvl="1" eaLnBrk="1" hangingPunct="1"/>
            <a:r>
              <a:rPr lang="en-US" sz="2000" dirty="0"/>
              <a:t>Arad</a:t>
            </a:r>
          </a:p>
          <a:p>
            <a:pPr eaLnBrk="1" hangingPunct="1"/>
            <a:r>
              <a:rPr lang="en-US" sz="2400" dirty="0"/>
              <a:t>Goal test:</a:t>
            </a:r>
          </a:p>
          <a:p>
            <a:pPr lvl="1" eaLnBrk="1" hangingPunct="1"/>
            <a:r>
              <a:rPr lang="en-US" sz="2000" dirty="0"/>
              <a:t>Is state == Bucharest?</a:t>
            </a:r>
          </a:p>
          <a:p>
            <a:pPr lvl="3" eaLnBrk="1" hangingPunct="1"/>
            <a:endParaRPr lang="en-US" sz="1200" dirty="0"/>
          </a:p>
          <a:p>
            <a:pPr eaLnBrk="1" hangingPunct="1"/>
            <a:r>
              <a:rPr lang="en-US" sz="2400" dirty="0"/>
              <a:t>Solution?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55578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19200" y="3505200"/>
            <a:ext cx="98298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2" y="1273178"/>
            <a:ext cx="98298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00200" y="4086225"/>
            <a:ext cx="40386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States: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only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477000" y="4094167"/>
            <a:ext cx="39624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States: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Successor: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keeps only the details needed for planning (abstraction)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600200" y="1558925"/>
            <a:ext cx="5943600" cy="4525963"/>
          </a:xfrm>
        </p:spPr>
        <p:txBody>
          <a:bodyPr/>
          <a:lstStyle/>
          <a:p>
            <a:r>
              <a:rPr lang="en-US" sz="2400" dirty="0"/>
              <a:t>World state:</a:t>
            </a:r>
          </a:p>
          <a:p>
            <a:pPr lvl="1"/>
            <a:r>
              <a:rPr lang="en-US" sz="2000" dirty="0"/>
              <a:t>Agent positions: 120</a:t>
            </a:r>
          </a:p>
          <a:p>
            <a:pPr lvl="1"/>
            <a:r>
              <a:rPr lang="en-US" sz="2000" dirty="0"/>
              <a:t>Food count: 30</a:t>
            </a:r>
          </a:p>
          <a:p>
            <a:pPr lvl="1"/>
            <a:r>
              <a:rPr lang="en-US" sz="2000" dirty="0"/>
              <a:t>Ghost positions: 12</a:t>
            </a:r>
          </a:p>
          <a:p>
            <a:pPr lvl="1"/>
            <a:r>
              <a:rPr lang="en-US" sz="2000" dirty="0"/>
              <a:t>Agent facing: NSEW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How many</a:t>
            </a:r>
          </a:p>
          <a:p>
            <a:pPr lvl="1"/>
            <a:r>
              <a:rPr lang="en-US" sz="2000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)x(12</a:t>
            </a:r>
            <a:r>
              <a:rPr lang="en-US" sz="2000" baseline="30000" dirty="0"/>
              <a:t>2</a:t>
            </a:r>
            <a:r>
              <a:rPr lang="en-US" sz="2000" dirty="0"/>
              <a:t>)x4</a:t>
            </a:r>
          </a:p>
          <a:p>
            <a:pPr lvl="1"/>
            <a:r>
              <a:rPr lang="en-US" sz="2000" dirty="0"/>
              <a:t>States for </a:t>
            </a:r>
            <a:r>
              <a:rPr lang="en-US" sz="2000" dirty="0" err="1"/>
              <a:t>pathing</a:t>
            </a:r>
            <a:r>
              <a:rPr lang="en-US" sz="2000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</a:t>
            </a:r>
          </a:p>
          <a:p>
            <a:pPr lvl="1"/>
            <a:r>
              <a:rPr lang="en-US" sz="2000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/>
              <a:t>	120x(2</a:t>
            </a:r>
            <a:r>
              <a:rPr lang="en-US" sz="2000" baseline="30000" dirty="0"/>
              <a:t>30</a:t>
            </a:r>
            <a:r>
              <a:rPr lang="en-US" sz="2000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Safe Passage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29200"/>
            <a:ext cx="11379200" cy="1524000"/>
          </a:xfrm>
        </p:spPr>
        <p:txBody>
          <a:bodyPr/>
          <a:lstStyle/>
          <a:p>
            <a:r>
              <a:rPr lang="en-US" sz="2800" dirty="0"/>
              <a:t>Problem: eat all dots while keeping the ghosts </a:t>
            </a:r>
            <a:r>
              <a:rPr lang="en-US" sz="2800" dirty="0" err="1"/>
              <a:t>perma</a:t>
            </a:r>
            <a:r>
              <a:rPr lang="en-US" sz="2800" dirty="0"/>
              <a:t>-scared</a:t>
            </a:r>
          </a:p>
          <a:p>
            <a:r>
              <a:rPr lang="en-US" sz="2800" dirty="0"/>
              <a:t>What does the state space have to specify?</a:t>
            </a:r>
          </a:p>
          <a:p>
            <a:pPr lvl="1"/>
            <a:r>
              <a:rPr lang="en-US" sz="2400" dirty="0"/>
              <a:t>(agent position, dot </a:t>
            </a:r>
            <a:r>
              <a:rPr lang="en-US" sz="2400" dirty="0" err="1"/>
              <a:t>booleans</a:t>
            </a:r>
            <a:r>
              <a:rPr lang="en-US" sz="2400" dirty="0"/>
              <a:t>, power pellet </a:t>
            </a:r>
            <a:r>
              <a:rPr lang="en-US" sz="2400" dirty="0" err="1"/>
              <a:t>booleans</a:t>
            </a:r>
            <a:r>
              <a:rPr lang="en-US" sz="2400" dirty="0"/>
              <a:t>, remaining scared time)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3" y="1371601"/>
            <a:ext cx="1184751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and Search Trees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52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successors (action results)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search graph, each state occurs only once!</a:t>
            </a:r>
          </a:p>
          <a:p>
            <a:pPr lvl="1" eaLnBrk="1" hangingPunct="1"/>
            <a:endParaRPr lang="en-US" sz="2000" dirty="0"/>
          </a:p>
          <a:p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7010400" y="1905001"/>
            <a:ext cx="4419600" cy="2573339"/>
            <a:chOff x="336" y="576"/>
            <a:chExt cx="4848" cy="27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/>
                <a:t>S</a:t>
              </a:r>
            </a:p>
          </p:txBody>
        </p:sp>
        <p:sp>
          <p:nvSpPr>
            <p:cNvPr id="12295" name="AutoShape 6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G</a:t>
              </a:r>
            </a:p>
          </p:txBody>
        </p:sp>
        <p:sp>
          <p:nvSpPr>
            <p:cNvPr id="12296" name="AutoShape 7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2297" name="AutoShape 8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2298" name="AutoShape 9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2299" name="AutoShape 10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2300" name="AutoShape 11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2301" name="AutoShape 12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2302" name="AutoShape 13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2303" name="AutoShape 14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2305" name="AutoShape 16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2306" name="AutoShape 17"/>
            <p:cNvCxnSpPr>
              <a:cxnSpLocks noChangeShapeType="1"/>
              <a:stCxn id="12294" idx="5"/>
              <a:endCxn id="12298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7" name="AutoShape 18"/>
            <p:cNvCxnSpPr>
              <a:cxnSpLocks noChangeShapeType="1"/>
              <a:stCxn id="12298" idx="5"/>
              <a:endCxn id="12299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8" name="AutoShape 19"/>
            <p:cNvCxnSpPr>
              <a:cxnSpLocks noChangeShapeType="1"/>
              <a:stCxn id="12302" idx="3"/>
              <a:endCxn id="12299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09" name="AutoShape 20"/>
            <p:cNvCxnSpPr>
              <a:cxnSpLocks noChangeShapeType="1"/>
              <a:stCxn id="12302" idx="2"/>
              <a:endCxn id="12298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0" name="AutoShape 21"/>
            <p:cNvCxnSpPr>
              <a:cxnSpLocks noChangeShapeType="1"/>
              <a:stCxn id="12301" idx="4"/>
              <a:endCxn id="12302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1" name="AutoShape 22"/>
            <p:cNvCxnSpPr>
              <a:cxnSpLocks noChangeShapeType="1"/>
              <a:stCxn id="12301" idx="5"/>
              <a:endCxn id="12305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2" name="AutoShape 23"/>
            <p:cNvCxnSpPr>
              <a:cxnSpLocks noChangeShapeType="1"/>
              <a:stCxn id="12305" idx="0"/>
              <a:endCxn id="12304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3" name="AutoShape 24"/>
            <p:cNvCxnSpPr>
              <a:cxnSpLocks noChangeShapeType="1"/>
              <a:stCxn id="12304" idx="0"/>
              <a:endCxn id="12295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4" name="AutoShape 25"/>
            <p:cNvCxnSpPr>
              <a:cxnSpLocks noChangeShapeType="1"/>
              <a:stCxn id="12294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5" name="AutoShape 26"/>
            <p:cNvCxnSpPr>
              <a:cxnSpLocks noChangeShapeType="1"/>
              <a:stCxn id="12296" idx="1"/>
              <a:endCxn id="12297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6" name="AutoShape 27"/>
            <p:cNvCxnSpPr>
              <a:cxnSpLocks noChangeShapeType="1"/>
              <a:endCxn id="12303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7" name="AutoShape 28"/>
            <p:cNvCxnSpPr>
              <a:cxnSpLocks noChangeShapeType="1"/>
              <a:stCxn id="12300" idx="2"/>
              <a:endCxn id="12303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8" name="AutoShape 29"/>
            <p:cNvCxnSpPr>
              <a:cxnSpLocks noChangeShapeType="1"/>
              <a:stCxn id="12296" idx="7"/>
              <a:endCxn id="12300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19" name="AutoShape 30"/>
            <p:cNvCxnSpPr>
              <a:cxnSpLocks noChangeShapeType="1"/>
              <a:stCxn id="12296" idx="6"/>
              <a:endCxn id="12301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0" name="AutoShape 31"/>
            <p:cNvCxnSpPr>
              <a:cxnSpLocks noChangeShapeType="1"/>
              <a:stCxn id="12304" idx="1"/>
              <a:endCxn id="12300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2321" name="AutoShape 32"/>
            <p:cNvCxnSpPr>
              <a:cxnSpLocks noChangeShapeType="1"/>
              <a:stCxn id="12294" idx="6"/>
              <a:endCxn id="12301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12293" name="Text Box 33"/>
          <p:cNvSpPr txBox="1">
            <a:spLocks noChangeArrowheads="1"/>
          </p:cNvSpPr>
          <p:nvPr/>
        </p:nvSpPr>
        <p:spPr bwMode="auto">
          <a:xfrm>
            <a:off x="7696200" y="4845049"/>
            <a:ext cx="33528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Tiny search graph for a tiny search problem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447800"/>
            <a:ext cx="5791198" cy="4343399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3"/>
            <a:ext cx="94996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Agents that Plan Ahead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Search Problems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Uninformed Search Methods</a:t>
            </a:r>
          </a:p>
          <a:p>
            <a:pPr lvl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Breadth-First Search</a:t>
            </a:r>
          </a:p>
          <a:p>
            <a:pPr lvl="1" eaLnBrk="1" hangingPunct="1">
              <a:lnSpc>
                <a:spcPct val="90000"/>
              </a:lnSpc>
            </a:pPr>
            <a:endParaRPr lang="en-US" sz="4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Uniform-Cost Search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Trees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114800"/>
            <a:ext cx="9525000" cy="2362200"/>
          </a:xfrm>
        </p:spPr>
        <p:txBody>
          <a:bodyPr/>
          <a:lstStyle/>
          <a:p>
            <a:pPr eaLnBrk="1" hangingPunct="1"/>
            <a:r>
              <a:rPr lang="en-US" sz="2400" dirty="0"/>
              <a:t>A search tree:</a:t>
            </a:r>
          </a:p>
          <a:p>
            <a:pPr lvl="1" eaLnBrk="1" hangingPunct="1"/>
            <a:r>
              <a:rPr lang="en-US" sz="2000" dirty="0"/>
              <a:t>A “what if” tree of plans and their outcomes</a:t>
            </a:r>
          </a:p>
          <a:p>
            <a:pPr lvl="1" eaLnBrk="1" hangingPunct="1"/>
            <a:r>
              <a:rPr lang="en-US" sz="2000" dirty="0"/>
              <a:t>The start state is the root node</a:t>
            </a:r>
          </a:p>
          <a:p>
            <a:pPr lvl="1" eaLnBrk="1" hangingPunct="1"/>
            <a:r>
              <a:rPr lang="en-US" sz="2000" dirty="0"/>
              <a:t>Children correspond to successors</a:t>
            </a:r>
          </a:p>
          <a:p>
            <a:pPr lvl="1" eaLnBrk="1" hangingPunct="1"/>
            <a:r>
              <a:rPr lang="en-US" sz="2000" dirty="0"/>
              <a:t>Nodes show states, but correspond to PLANS that achieve those states</a:t>
            </a:r>
          </a:p>
          <a:p>
            <a:pPr lvl="1" eaLnBrk="1" hangingPunct="1"/>
            <a:r>
              <a:rPr lang="en-US" sz="2000" dirty="0">
                <a:solidFill>
                  <a:srgbClr val="CC0000"/>
                </a:solidFill>
              </a:rPr>
              <a:t>For most problems, we can never actually build the whole tree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3" y="1524000"/>
            <a:ext cx="5603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1" y="2590803"/>
            <a:ext cx="552451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267200" y="22098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22098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2051051"/>
            <a:ext cx="9906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“E”, 1.0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757488" y="2051051"/>
            <a:ext cx="11430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“N”, 1.0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24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23622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5486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24400" y="3276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4102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6400800" y="16001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077200" y="15356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This is now / start</a:t>
            </a:r>
          </a:p>
        </p:txBody>
      </p:sp>
      <p:sp>
        <p:nvSpPr>
          <p:cNvPr id="19" name="Right Arrow 18"/>
          <p:cNvSpPr/>
          <p:nvPr/>
        </p:nvSpPr>
        <p:spPr>
          <a:xfrm rot="10800000">
            <a:off x="6400800" y="2666999"/>
            <a:ext cx="1371600" cy="3810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077200" y="2602472"/>
            <a:ext cx="3048000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Possible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9" grpId="1" animBg="1"/>
      <p:bldP spid="13320" grpId="0" animBg="1"/>
      <p:bldP spid="13320" grpId="1" animBg="1"/>
      <p:bldP spid="13321" grpId="0"/>
      <p:bldP spid="13321" grpId="1"/>
      <p:bldP spid="13322" grpId="0"/>
      <p:bldP spid="13322" grpId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7" grpId="0" animBg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ounded Rectangle 97"/>
          <p:cNvSpPr/>
          <p:nvPr/>
        </p:nvSpPr>
        <p:spPr>
          <a:xfrm>
            <a:off x="6858002" y="1758699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97" name="Rounded Rectangle 96"/>
          <p:cNvSpPr/>
          <p:nvPr/>
        </p:nvSpPr>
        <p:spPr>
          <a:xfrm>
            <a:off x="381000" y="1752600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State Space Graphs vs. Search Trees</a:t>
            </a:r>
          </a:p>
        </p:txBody>
      </p:sp>
      <p:sp>
        <p:nvSpPr>
          <p:cNvPr id="17446" name="Text Box 4"/>
          <p:cNvSpPr txBox="1">
            <a:spLocks noChangeArrowheads="1"/>
          </p:cNvSpPr>
          <p:nvPr/>
        </p:nvSpPr>
        <p:spPr bwMode="auto">
          <a:xfrm>
            <a:off x="9232902" y="2692717"/>
            <a:ext cx="8255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S</a:t>
            </a:r>
          </a:p>
        </p:txBody>
      </p:sp>
      <p:sp>
        <p:nvSpPr>
          <p:cNvPr id="17447" name="Text Box 5"/>
          <p:cNvSpPr txBox="1">
            <a:spLocks noChangeArrowheads="1"/>
          </p:cNvSpPr>
          <p:nvPr/>
        </p:nvSpPr>
        <p:spPr bwMode="auto">
          <a:xfrm>
            <a:off x="70104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48" name="Text Box 6"/>
          <p:cNvSpPr txBox="1">
            <a:spLocks noChangeArrowheads="1"/>
          </p:cNvSpPr>
          <p:nvPr/>
        </p:nvSpPr>
        <p:spPr bwMode="auto">
          <a:xfrm>
            <a:off x="70104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b</a:t>
            </a:r>
          </a:p>
        </p:txBody>
      </p:sp>
      <p:sp>
        <p:nvSpPr>
          <p:cNvPr id="17449" name="Text Box 7"/>
          <p:cNvSpPr txBox="1">
            <a:spLocks noChangeArrowheads="1"/>
          </p:cNvSpPr>
          <p:nvPr/>
        </p:nvSpPr>
        <p:spPr bwMode="auto">
          <a:xfrm>
            <a:off x="7454902" y="316725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d</a:t>
            </a:r>
          </a:p>
        </p:txBody>
      </p:sp>
      <p:sp>
        <p:nvSpPr>
          <p:cNvPr id="17450" name="Text Box 8"/>
          <p:cNvSpPr txBox="1">
            <a:spLocks noChangeArrowheads="1"/>
          </p:cNvSpPr>
          <p:nvPr/>
        </p:nvSpPr>
        <p:spPr bwMode="auto">
          <a:xfrm>
            <a:off x="112649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51" name="Text Box 9"/>
          <p:cNvSpPr txBox="1">
            <a:spLocks noChangeArrowheads="1"/>
          </p:cNvSpPr>
          <p:nvPr/>
        </p:nvSpPr>
        <p:spPr bwMode="auto">
          <a:xfrm>
            <a:off x="7581902" y="397618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sp>
        <p:nvSpPr>
          <p:cNvPr id="17452" name="Text Box 10"/>
          <p:cNvSpPr txBox="1">
            <a:spLocks noChangeArrowheads="1"/>
          </p:cNvSpPr>
          <p:nvPr/>
        </p:nvSpPr>
        <p:spPr bwMode="auto">
          <a:xfrm>
            <a:off x="7581902" y="355008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cxnSp>
        <p:nvCxnSpPr>
          <p:cNvPr id="17453" name="AutoShape 11"/>
          <p:cNvCxnSpPr>
            <a:cxnSpLocks noChangeShapeType="1"/>
            <a:stCxn id="17449" idx="2"/>
            <a:endCxn id="17448" idx="0"/>
          </p:cNvCxnSpPr>
          <p:nvPr/>
        </p:nvCxnSpPr>
        <p:spPr bwMode="auto">
          <a:xfrm flipH="1">
            <a:off x="7169151" y="3505693"/>
            <a:ext cx="444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4" name="AutoShape 12"/>
          <p:cNvCxnSpPr>
            <a:cxnSpLocks noChangeShapeType="1"/>
            <a:stCxn id="17449" idx="2"/>
            <a:endCxn id="17452" idx="0"/>
          </p:cNvCxnSpPr>
          <p:nvPr/>
        </p:nvCxnSpPr>
        <p:spPr bwMode="auto">
          <a:xfrm>
            <a:off x="7613651" y="3505693"/>
            <a:ext cx="1270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5" name="AutoShape 13"/>
          <p:cNvCxnSpPr>
            <a:cxnSpLocks noChangeShapeType="1"/>
            <a:stCxn id="17448" idx="2"/>
            <a:endCxn id="17447" idx="0"/>
          </p:cNvCxnSpPr>
          <p:nvPr/>
        </p:nvCxnSpPr>
        <p:spPr bwMode="auto">
          <a:xfrm>
            <a:off x="71691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56" name="AutoShape 14"/>
          <p:cNvCxnSpPr>
            <a:cxnSpLocks noChangeShapeType="1"/>
            <a:stCxn id="17452" idx="2"/>
            <a:endCxn id="17451" idx="0"/>
          </p:cNvCxnSpPr>
          <p:nvPr/>
        </p:nvCxnSpPr>
        <p:spPr bwMode="auto">
          <a:xfrm>
            <a:off x="7740651" y="3888520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84" name="Text Box 16"/>
          <p:cNvSpPr txBox="1">
            <a:spLocks noChangeArrowheads="1"/>
          </p:cNvSpPr>
          <p:nvPr/>
        </p:nvSpPr>
        <p:spPr bwMode="auto">
          <a:xfrm>
            <a:off x="9753602" y="3113992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85" name="Text Box 17"/>
          <p:cNvSpPr txBox="1">
            <a:spLocks noChangeArrowheads="1"/>
          </p:cNvSpPr>
          <p:nvPr/>
        </p:nvSpPr>
        <p:spPr bwMode="auto">
          <a:xfrm>
            <a:off x="9296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86" name="Text Box 18"/>
          <p:cNvSpPr txBox="1">
            <a:spLocks noChangeArrowheads="1"/>
          </p:cNvSpPr>
          <p:nvPr/>
        </p:nvSpPr>
        <p:spPr bwMode="auto">
          <a:xfrm>
            <a:off x="94869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87" name="Text Box 19"/>
          <p:cNvSpPr txBox="1">
            <a:spLocks noChangeArrowheads="1"/>
          </p:cNvSpPr>
          <p:nvPr/>
        </p:nvSpPr>
        <p:spPr bwMode="auto">
          <a:xfrm>
            <a:off x="10058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88" name="Text Box 20"/>
          <p:cNvSpPr txBox="1">
            <a:spLocks noChangeArrowheads="1"/>
          </p:cNvSpPr>
          <p:nvPr/>
        </p:nvSpPr>
        <p:spPr bwMode="auto">
          <a:xfrm>
            <a:off x="10058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89" name="Text Box 21"/>
          <p:cNvSpPr txBox="1">
            <a:spLocks noChangeArrowheads="1"/>
          </p:cNvSpPr>
          <p:nvPr/>
        </p:nvSpPr>
        <p:spPr bwMode="auto">
          <a:xfrm>
            <a:off x="9677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0" name="Text Box 22"/>
          <p:cNvSpPr txBox="1">
            <a:spLocks noChangeArrowheads="1"/>
          </p:cNvSpPr>
          <p:nvPr/>
        </p:nvSpPr>
        <p:spPr bwMode="auto">
          <a:xfrm>
            <a:off x="92964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91" name="Text Box 23"/>
          <p:cNvSpPr txBox="1">
            <a:spLocks noChangeArrowheads="1"/>
          </p:cNvSpPr>
          <p:nvPr/>
        </p:nvSpPr>
        <p:spPr bwMode="auto">
          <a:xfrm>
            <a:off x="9867902" y="434902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92" name="Text Box 24"/>
          <p:cNvSpPr txBox="1">
            <a:spLocks noChangeArrowheads="1"/>
          </p:cNvSpPr>
          <p:nvPr/>
        </p:nvSpPr>
        <p:spPr bwMode="auto">
          <a:xfrm>
            <a:off x="10121900" y="4392297"/>
            <a:ext cx="635000" cy="32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/>
              <a:t>G</a:t>
            </a:r>
          </a:p>
        </p:txBody>
      </p:sp>
      <p:sp>
        <p:nvSpPr>
          <p:cNvPr id="17493" name="Text Box 25"/>
          <p:cNvSpPr txBox="1">
            <a:spLocks noChangeArrowheads="1"/>
          </p:cNvSpPr>
          <p:nvPr/>
        </p:nvSpPr>
        <p:spPr bwMode="auto">
          <a:xfrm>
            <a:off x="9867902" y="4721859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94" name="AutoShape 26"/>
          <p:cNvCxnSpPr>
            <a:cxnSpLocks noChangeShapeType="1"/>
            <a:stCxn id="17484" idx="2"/>
            <a:endCxn id="17486" idx="0"/>
          </p:cNvCxnSpPr>
          <p:nvPr/>
        </p:nvCxnSpPr>
        <p:spPr bwMode="auto">
          <a:xfrm flipH="1">
            <a:off x="9645651" y="3452432"/>
            <a:ext cx="2667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5" name="AutoShape 27"/>
          <p:cNvCxnSpPr>
            <a:cxnSpLocks noChangeShapeType="1"/>
            <a:stCxn id="17484" idx="2"/>
            <a:endCxn id="17488" idx="0"/>
          </p:cNvCxnSpPr>
          <p:nvPr/>
        </p:nvCxnSpPr>
        <p:spPr bwMode="auto">
          <a:xfrm>
            <a:off x="9912351" y="3452432"/>
            <a:ext cx="3048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6" name="AutoShape 28"/>
          <p:cNvCxnSpPr>
            <a:cxnSpLocks noChangeShapeType="1"/>
            <a:stCxn id="17486" idx="2"/>
            <a:endCxn id="17485" idx="0"/>
          </p:cNvCxnSpPr>
          <p:nvPr/>
        </p:nvCxnSpPr>
        <p:spPr bwMode="auto">
          <a:xfrm flipH="1">
            <a:off x="94551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7" name="AutoShape 29"/>
          <p:cNvCxnSpPr>
            <a:cxnSpLocks noChangeShapeType="1"/>
            <a:stCxn id="17486" idx="2"/>
            <a:endCxn id="17489" idx="0"/>
          </p:cNvCxnSpPr>
          <p:nvPr/>
        </p:nvCxnSpPr>
        <p:spPr bwMode="auto">
          <a:xfrm>
            <a:off x="9645651" y="3878535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8" name="AutoShape 30"/>
          <p:cNvCxnSpPr>
            <a:cxnSpLocks noChangeShapeType="1"/>
            <a:stCxn id="17488" idx="2"/>
            <a:endCxn id="17487" idx="0"/>
          </p:cNvCxnSpPr>
          <p:nvPr/>
        </p:nvCxnSpPr>
        <p:spPr bwMode="auto">
          <a:xfrm>
            <a:off x="10217151" y="3878535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99" name="AutoShape 31"/>
          <p:cNvCxnSpPr>
            <a:cxnSpLocks noChangeShapeType="1"/>
            <a:stCxn id="17485" idx="2"/>
            <a:endCxn id="17490" idx="0"/>
          </p:cNvCxnSpPr>
          <p:nvPr/>
        </p:nvCxnSpPr>
        <p:spPr bwMode="auto">
          <a:xfrm>
            <a:off x="9455151" y="4304636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0" name="AutoShape 32"/>
          <p:cNvCxnSpPr>
            <a:cxnSpLocks noChangeShapeType="1"/>
            <a:stCxn id="17487" idx="2"/>
            <a:endCxn id="17491" idx="0"/>
          </p:cNvCxnSpPr>
          <p:nvPr/>
        </p:nvCxnSpPr>
        <p:spPr bwMode="auto">
          <a:xfrm flipH="1">
            <a:off x="10026651" y="4304636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1" name="AutoShape 33"/>
          <p:cNvCxnSpPr>
            <a:cxnSpLocks noChangeShapeType="1"/>
            <a:stCxn id="17487" idx="2"/>
            <a:endCxn id="17492" idx="0"/>
          </p:cNvCxnSpPr>
          <p:nvPr/>
        </p:nvCxnSpPr>
        <p:spPr bwMode="auto">
          <a:xfrm>
            <a:off x="10217153" y="4304635"/>
            <a:ext cx="222249" cy="876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502" name="AutoShape 34"/>
          <p:cNvCxnSpPr>
            <a:cxnSpLocks noChangeShapeType="1"/>
            <a:stCxn id="17491" idx="2"/>
            <a:endCxn id="17493" idx="0"/>
          </p:cNvCxnSpPr>
          <p:nvPr/>
        </p:nvCxnSpPr>
        <p:spPr bwMode="auto">
          <a:xfrm>
            <a:off x="10026651" y="46874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58" name="Text Box 35"/>
          <p:cNvSpPr txBox="1">
            <a:spLocks noChangeArrowheads="1"/>
          </p:cNvSpPr>
          <p:nvPr/>
        </p:nvSpPr>
        <p:spPr bwMode="auto">
          <a:xfrm>
            <a:off x="11264902" y="3506804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cxnSp>
        <p:nvCxnSpPr>
          <p:cNvPr id="17459" name="AutoShape 36"/>
          <p:cNvCxnSpPr>
            <a:cxnSpLocks noChangeShapeType="1"/>
            <a:stCxn id="17450" idx="2"/>
            <a:endCxn id="17458" idx="0"/>
          </p:cNvCxnSpPr>
          <p:nvPr/>
        </p:nvCxnSpPr>
        <p:spPr bwMode="auto">
          <a:xfrm>
            <a:off x="11423651" y="3452434"/>
            <a:ext cx="0" cy="543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65" name="Text Box 38"/>
          <p:cNvSpPr txBox="1">
            <a:spLocks noChangeArrowheads="1"/>
          </p:cNvSpPr>
          <p:nvPr/>
        </p:nvSpPr>
        <p:spPr bwMode="auto">
          <a:xfrm>
            <a:off x="8280402" y="3540093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e</a:t>
            </a:r>
          </a:p>
        </p:txBody>
      </p:sp>
      <p:sp>
        <p:nvSpPr>
          <p:cNvPr id="17466" name="Text Box 39"/>
          <p:cNvSpPr txBox="1">
            <a:spLocks noChangeArrowheads="1"/>
          </p:cNvSpPr>
          <p:nvPr/>
        </p:nvSpPr>
        <p:spPr bwMode="auto">
          <a:xfrm>
            <a:off x="7772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p</a:t>
            </a:r>
          </a:p>
        </p:txBody>
      </p:sp>
      <p:sp>
        <p:nvSpPr>
          <p:cNvPr id="17467" name="Text Box 40"/>
          <p:cNvSpPr txBox="1">
            <a:spLocks noChangeArrowheads="1"/>
          </p:cNvSpPr>
          <p:nvPr/>
        </p:nvSpPr>
        <p:spPr bwMode="auto">
          <a:xfrm>
            <a:off x="79629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h</a:t>
            </a:r>
          </a:p>
        </p:txBody>
      </p:sp>
      <p:sp>
        <p:nvSpPr>
          <p:cNvPr id="17468" name="Text Box 41"/>
          <p:cNvSpPr txBox="1">
            <a:spLocks noChangeArrowheads="1"/>
          </p:cNvSpPr>
          <p:nvPr/>
        </p:nvSpPr>
        <p:spPr bwMode="auto">
          <a:xfrm>
            <a:off x="8534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f</a:t>
            </a:r>
          </a:p>
        </p:txBody>
      </p:sp>
      <p:sp>
        <p:nvSpPr>
          <p:cNvPr id="17469" name="Text Box 42"/>
          <p:cNvSpPr txBox="1">
            <a:spLocks noChangeArrowheads="1"/>
          </p:cNvSpPr>
          <p:nvPr/>
        </p:nvSpPr>
        <p:spPr bwMode="auto">
          <a:xfrm>
            <a:off x="8534402" y="3966195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r</a:t>
            </a:r>
          </a:p>
        </p:txBody>
      </p:sp>
      <p:sp>
        <p:nvSpPr>
          <p:cNvPr id="17470" name="Text Box 43"/>
          <p:cNvSpPr txBox="1">
            <a:spLocks noChangeArrowheads="1"/>
          </p:cNvSpPr>
          <p:nvPr/>
        </p:nvSpPr>
        <p:spPr bwMode="auto">
          <a:xfrm>
            <a:off x="8153402" y="4392296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1" name="Text Box 44"/>
          <p:cNvSpPr txBox="1">
            <a:spLocks noChangeArrowheads="1"/>
          </p:cNvSpPr>
          <p:nvPr/>
        </p:nvSpPr>
        <p:spPr bwMode="auto">
          <a:xfrm>
            <a:off x="77724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q</a:t>
            </a:r>
          </a:p>
        </p:txBody>
      </p:sp>
      <p:sp>
        <p:nvSpPr>
          <p:cNvPr id="17472" name="Text Box 45"/>
          <p:cNvSpPr txBox="1">
            <a:spLocks noChangeArrowheads="1"/>
          </p:cNvSpPr>
          <p:nvPr/>
        </p:nvSpPr>
        <p:spPr bwMode="auto">
          <a:xfrm>
            <a:off x="8343902" y="4775121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c</a:t>
            </a:r>
          </a:p>
        </p:txBody>
      </p:sp>
      <p:sp>
        <p:nvSpPr>
          <p:cNvPr id="17473" name="Text Box 46"/>
          <p:cNvSpPr txBox="1">
            <a:spLocks noChangeArrowheads="1"/>
          </p:cNvSpPr>
          <p:nvPr/>
        </p:nvSpPr>
        <p:spPr bwMode="auto">
          <a:xfrm>
            <a:off x="8597900" y="4818397"/>
            <a:ext cx="6350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17474" name="Text Box 47"/>
          <p:cNvSpPr txBox="1">
            <a:spLocks noChangeArrowheads="1"/>
          </p:cNvSpPr>
          <p:nvPr/>
        </p:nvSpPr>
        <p:spPr bwMode="auto">
          <a:xfrm>
            <a:off x="8343902" y="5147960"/>
            <a:ext cx="317500" cy="33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a</a:t>
            </a:r>
          </a:p>
        </p:txBody>
      </p:sp>
      <p:cxnSp>
        <p:nvCxnSpPr>
          <p:cNvPr id="17475" name="AutoShape 48"/>
          <p:cNvCxnSpPr>
            <a:cxnSpLocks noChangeShapeType="1"/>
            <a:stCxn id="17465" idx="2"/>
            <a:endCxn id="17467" idx="0"/>
          </p:cNvCxnSpPr>
          <p:nvPr/>
        </p:nvCxnSpPr>
        <p:spPr bwMode="auto">
          <a:xfrm flipH="1">
            <a:off x="8121651" y="3878535"/>
            <a:ext cx="317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6" name="AutoShape 49"/>
          <p:cNvCxnSpPr>
            <a:cxnSpLocks noChangeShapeType="1"/>
            <a:stCxn id="17465" idx="2"/>
            <a:endCxn id="17469" idx="0"/>
          </p:cNvCxnSpPr>
          <p:nvPr/>
        </p:nvCxnSpPr>
        <p:spPr bwMode="auto">
          <a:xfrm>
            <a:off x="8439151" y="3878535"/>
            <a:ext cx="2540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7" name="AutoShape 50"/>
          <p:cNvCxnSpPr>
            <a:cxnSpLocks noChangeShapeType="1"/>
            <a:stCxn id="17467" idx="2"/>
            <a:endCxn id="17466" idx="0"/>
          </p:cNvCxnSpPr>
          <p:nvPr/>
        </p:nvCxnSpPr>
        <p:spPr bwMode="auto">
          <a:xfrm flipH="1">
            <a:off x="79311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8" name="AutoShape 51"/>
          <p:cNvCxnSpPr>
            <a:cxnSpLocks noChangeShapeType="1"/>
            <a:stCxn id="17467" idx="2"/>
            <a:endCxn id="17470" idx="0"/>
          </p:cNvCxnSpPr>
          <p:nvPr/>
        </p:nvCxnSpPr>
        <p:spPr bwMode="auto">
          <a:xfrm>
            <a:off x="8121651" y="4304636"/>
            <a:ext cx="19050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79" name="AutoShape 52"/>
          <p:cNvCxnSpPr>
            <a:cxnSpLocks noChangeShapeType="1"/>
            <a:stCxn id="17469" idx="2"/>
            <a:endCxn id="17468" idx="0"/>
          </p:cNvCxnSpPr>
          <p:nvPr/>
        </p:nvCxnSpPr>
        <p:spPr bwMode="auto">
          <a:xfrm>
            <a:off x="8693151" y="4304636"/>
            <a:ext cx="0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0" name="AutoShape 53"/>
          <p:cNvCxnSpPr>
            <a:cxnSpLocks noChangeShapeType="1"/>
            <a:stCxn id="17466" idx="2"/>
            <a:endCxn id="17471" idx="0"/>
          </p:cNvCxnSpPr>
          <p:nvPr/>
        </p:nvCxnSpPr>
        <p:spPr bwMode="auto">
          <a:xfrm>
            <a:off x="7931151" y="4730737"/>
            <a:ext cx="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1" name="AutoShape 54"/>
          <p:cNvCxnSpPr>
            <a:cxnSpLocks noChangeShapeType="1"/>
            <a:stCxn id="17468" idx="2"/>
            <a:endCxn id="17472" idx="0"/>
          </p:cNvCxnSpPr>
          <p:nvPr/>
        </p:nvCxnSpPr>
        <p:spPr bwMode="auto">
          <a:xfrm flipH="1">
            <a:off x="8502651" y="4730737"/>
            <a:ext cx="190500" cy="44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2" name="AutoShape 55"/>
          <p:cNvCxnSpPr>
            <a:cxnSpLocks noChangeShapeType="1"/>
            <a:stCxn id="17468" idx="2"/>
            <a:endCxn id="17473" idx="0"/>
          </p:cNvCxnSpPr>
          <p:nvPr/>
        </p:nvCxnSpPr>
        <p:spPr bwMode="auto">
          <a:xfrm>
            <a:off x="8693149" y="4730736"/>
            <a:ext cx="222251" cy="876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83" name="AutoShape 56"/>
          <p:cNvCxnSpPr>
            <a:cxnSpLocks noChangeShapeType="1"/>
            <a:stCxn id="17472" idx="2"/>
            <a:endCxn id="17474" idx="0"/>
          </p:cNvCxnSpPr>
          <p:nvPr/>
        </p:nvCxnSpPr>
        <p:spPr bwMode="auto">
          <a:xfrm>
            <a:off x="8502651" y="5113563"/>
            <a:ext cx="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1" name="AutoShape 57"/>
          <p:cNvCxnSpPr>
            <a:cxnSpLocks noChangeShapeType="1"/>
            <a:stCxn id="17449" idx="2"/>
            <a:endCxn id="17465" idx="0"/>
          </p:cNvCxnSpPr>
          <p:nvPr/>
        </p:nvCxnSpPr>
        <p:spPr bwMode="auto">
          <a:xfrm>
            <a:off x="7613651" y="3505697"/>
            <a:ext cx="825500" cy="3439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2" name="AutoShape 58"/>
          <p:cNvCxnSpPr>
            <a:cxnSpLocks noChangeShapeType="1"/>
            <a:stCxn id="17446" idx="2"/>
            <a:endCxn id="17449" idx="0"/>
          </p:cNvCxnSpPr>
          <p:nvPr/>
        </p:nvCxnSpPr>
        <p:spPr bwMode="auto">
          <a:xfrm flipH="1">
            <a:off x="7613651" y="3015882"/>
            <a:ext cx="2032000" cy="151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3" name="AutoShape 59"/>
          <p:cNvCxnSpPr>
            <a:cxnSpLocks noChangeShapeType="1"/>
            <a:stCxn id="17446" idx="2"/>
            <a:endCxn id="17484" idx="0"/>
          </p:cNvCxnSpPr>
          <p:nvPr/>
        </p:nvCxnSpPr>
        <p:spPr bwMode="auto">
          <a:xfrm>
            <a:off x="9645651" y="3015880"/>
            <a:ext cx="2667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64" name="AutoShape 60"/>
          <p:cNvCxnSpPr>
            <a:cxnSpLocks noChangeShapeType="1"/>
            <a:stCxn id="17446" idx="2"/>
            <a:endCxn id="17450" idx="0"/>
          </p:cNvCxnSpPr>
          <p:nvPr/>
        </p:nvCxnSpPr>
        <p:spPr bwMode="auto">
          <a:xfrm>
            <a:off x="9645651" y="3015880"/>
            <a:ext cx="1778000" cy="98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416" name="Group 62"/>
          <p:cNvGrpSpPr>
            <a:grpSpLocks/>
          </p:cNvGrpSpPr>
          <p:nvPr/>
        </p:nvGrpSpPr>
        <p:grpSpPr bwMode="auto">
          <a:xfrm>
            <a:off x="681037" y="3124200"/>
            <a:ext cx="3205163" cy="1768475"/>
            <a:chOff x="336" y="576"/>
            <a:chExt cx="4848" cy="2784"/>
          </a:xfrm>
        </p:grpSpPr>
        <p:sp>
          <p:nvSpPr>
            <p:cNvPr id="17418" name="AutoShape 63"/>
            <p:cNvSpPr>
              <a:spLocks noChangeArrowheads="1"/>
            </p:cNvSpPr>
            <p:nvPr/>
          </p:nvSpPr>
          <p:spPr bwMode="auto">
            <a:xfrm>
              <a:off x="336" y="22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</a:t>
              </a:r>
            </a:p>
          </p:txBody>
        </p:sp>
        <p:sp>
          <p:nvSpPr>
            <p:cNvPr id="17419" name="AutoShape 64"/>
            <p:cNvSpPr>
              <a:spLocks noChangeArrowheads="1"/>
            </p:cNvSpPr>
            <p:nvPr/>
          </p:nvSpPr>
          <p:spPr bwMode="auto">
            <a:xfrm>
              <a:off x="4704" y="5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7420" name="AutoShape 65"/>
            <p:cNvSpPr>
              <a:spLocks noChangeArrowheads="1"/>
            </p:cNvSpPr>
            <p:nvPr/>
          </p:nvSpPr>
          <p:spPr bwMode="auto">
            <a:xfrm>
              <a:off x="1728" y="177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sp>
          <p:nvSpPr>
            <p:cNvPr id="17421" name="AutoShape 66"/>
            <p:cNvSpPr>
              <a:spLocks noChangeArrowheads="1"/>
            </p:cNvSpPr>
            <p:nvPr/>
          </p:nvSpPr>
          <p:spPr bwMode="auto">
            <a:xfrm>
              <a:off x="720" y="10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sp>
          <p:nvSpPr>
            <p:cNvPr id="17422" name="AutoShape 67"/>
            <p:cNvSpPr>
              <a:spLocks noChangeArrowheads="1"/>
            </p:cNvSpPr>
            <p:nvPr/>
          </p:nvSpPr>
          <p:spPr bwMode="auto">
            <a:xfrm>
              <a:off x="1200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sp>
          <p:nvSpPr>
            <p:cNvPr id="17423" name="AutoShape 68"/>
            <p:cNvSpPr>
              <a:spLocks noChangeArrowheads="1"/>
            </p:cNvSpPr>
            <p:nvPr/>
          </p:nvSpPr>
          <p:spPr bwMode="auto">
            <a:xfrm>
              <a:off x="2352" y="2880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sp>
          <p:nvSpPr>
            <p:cNvPr id="17424" name="AutoShape 69"/>
            <p:cNvSpPr>
              <a:spLocks noChangeArrowheads="1"/>
            </p:cNvSpPr>
            <p:nvPr/>
          </p:nvSpPr>
          <p:spPr bwMode="auto">
            <a:xfrm>
              <a:off x="2880" y="1008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sp>
          <p:nvSpPr>
            <p:cNvPr id="17425" name="AutoShape 70"/>
            <p:cNvSpPr>
              <a:spLocks noChangeArrowheads="1"/>
            </p:cNvSpPr>
            <p:nvPr/>
          </p:nvSpPr>
          <p:spPr bwMode="auto">
            <a:xfrm>
              <a:off x="3552" y="158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sp>
          <p:nvSpPr>
            <p:cNvPr id="17426" name="AutoShape 71"/>
            <p:cNvSpPr>
              <a:spLocks noChangeArrowheads="1"/>
            </p:cNvSpPr>
            <p:nvPr/>
          </p:nvSpPr>
          <p:spPr bwMode="auto">
            <a:xfrm>
              <a:off x="3168" y="225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sp>
          <p:nvSpPr>
            <p:cNvPr id="17427" name="AutoShape 72"/>
            <p:cNvSpPr>
              <a:spLocks noChangeArrowheads="1"/>
            </p:cNvSpPr>
            <p:nvPr/>
          </p:nvSpPr>
          <p:spPr bwMode="auto">
            <a:xfrm>
              <a:off x="1584" y="624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sp>
          <p:nvSpPr>
            <p:cNvPr id="17428" name="AutoShape 73"/>
            <p:cNvSpPr>
              <a:spLocks noChangeArrowheads="1"/>
            </p:cNvSpPr>
            <p:nvPr/>
          </p:nvSpPr>
          <p:spPr bwMode="auto">
            <a:xfrm>
              <a:off x="4560" y="1872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sp>
          <p:nvSpPr>
            <p:cNvPr id="17429" name="AutoShape 74"/>
            <p:cNvSpPr>
              <a:spLocks noChangeArrowheads="1"/>
            </p:cNvSpPr>
            <p:nvPr/>
          </p:nvSpPr>
          <p:spPr bwMode="auto">
            <a:xfrm>
              <a:off x="4368" y="2736"/>
              <a:ext cx="480" cy="480"/>
            </a:xfrm>
            <a:prstGeom prst="flowChart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r</a:t>
              </a:r>
            </a:p>
          </p:txBody>
        </p:sp>
        <p:cxnSp>
          <p:nvCxnSpPr>
            <p:cNvPr id="17430" name="AutoShape 75"/>
            <p:cNvCxnSpPr>
              <a:cxnSpLocks noChangeShapeType="1"/>
              <a:stCxn id="17418" idx="5"/>
              <a:endCxn id="17422" idx="2"/>
            </p:cNvCxnSpPr>
            <p:nvPr/>
          </p:nvCxnSpPr>
          <p:spPr bwMode="auto">
            <a:xfrm>
              <a:off x="746" y="2618"/>
              <a:ext cx="454" cy="35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1" name="AutoShape 76"/>
            <p:cNvCxnSpPr>
              <a:cxnSpLocks noChangeShapeType="1"/>
              <a:stCxn id="17422" idx="5"/>
              <a:endCxn id="17423" idx="2"/>
            </p:cNvCxnSpPr>
            <p:nvPr/>
          </p:nvCxnSpPr>
          <p:spPr bwMode="auto">
            <a:xfrm flipV="1">
              <a:off x="1610" y="3120"/>
              <a:ext cx="742" cy="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2" name="AutoShape 77"/>
            <p:cNvCxnSpPr>
              <a:cxnSpLocks noChangeShapeType="1"/>
              <a:stCxn id="17426" idx="3"/>
              <a:endCxn id="17423" idx="7"/>
            </p:cNvCxnSpPr>
            <p:nvPr/>
          </p:nvCxnSpPr>
          <p:spPr bwMode="auto">
            <a:xfrm flipH="1">
              <a:off x="2762" y="2666"/>
              <a:ext cx="476" cy="2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3" name="AutoShape 78"/>
            <p:cNvCxnSpPr>
              <a:cxnSpLocks noChangeShapeType="1"/>
              <a:stCxn id="17426" idx="2"/>
              <a:endCxn id="17422" idx="6"/>
            </p:cNvCxnSpPr>
            <p:nvPr/>
          </p:nvCxnSpPr>
          <p:spPr bwMode="auto">
            <a:xfrm flipH="1">
              <a:off x="1680" y="2496"/>
              <a:ext cx="1488" cy="4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4" name="AutoShape 79"/>
            <p:cNvCxnSpPr>
              <a:cxnSpLocks noChangeShapeType="1"/>
              <a:stCxn id="17425" idx="4"/>
              <a:endCxn id="17426" idx="7"/>
            </p:cNvCxnSpPr>
            <p:nvPr/>
          </p:nvCxnSpPr>
          <p:spPr bwMode="auto">
            <a:xfrm flipH="1">
              <a:off x="3578" y="2064"/>
              <a:ext cx="214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35" name="AutoShape 80"/>
            <p:cNvCxnSpPr>
              <a:cxnSpLocks noChangeShapeType="1"/>
              <a:stCxn id="17425" idx="5"/>
              <a:endCxn id="17429" idx="1"/>
            </p:cNvCxnSpPr>
            <p:nvPr/>
          </p:nvCxnSpPr>
          <p:spPr bwMode="auto">
            <a:xfrm>
              <a:off x="3962" y="1994"/>
              <a:ext cx="476" cy="81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6" name="AutoShape 81"/>
            <p:cNvCxnSpPr>
              <a:cxnSpLocks noChangeShapeType="1"/>
              <a:stCxn id="17429" idx="0"/>
              <a:endCxn id="17428" idx="4"/>
            </p:cNvCxnSpPr>
            <p:nvPr/>
          </p:nvCxnSpPr>
          <p:spPr bwMode="auto">
            <a:xfrm flipV="1">
              <a:off x="4608" y="2352"/>
              <a:ext cx="192" cy="384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7" name="AutoShape 82"/>
            <p:cNvCxnSpPr>
              <a:cxnSpLocks noChangeShapeType="1"/>
              <a:stCxn id="17428" idx="0"/>
              <a:endCxn id="17419" idx="4"/>
            </p:cNvCxnSpPr>
            <p:nvPr/>
          </p:nvCxnSpPr>
          <p:spPr bwMode="auto">
            <a:xfrm flipV="1">
              <a:off x="4800" y="1056"/>
              <a:ext cx="144" cy="816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8" name="AutoShape 83"/>
            <p:cNvCxnSpPr>
              <a:cxnSpLocks noChangeShapeType="1"/>
              <a:stCxn id="17418" idx="7"/>
            </p:cNvCxnSpPr>
            <p:nvPr/>
          </p:nvCxnSpPr>
          <p:spPr bwMode="auto">
            <a:xfrm flipV="1">
              <a:off x="746" y="2016"/>
              <a:ext cx="982" cy="2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39" name="AutoShape 84"/>
            <p:cNvCxnSpPr>
              <a:cxnSpLocks noChangeShapeType="1"/>
              <a:stCxn id="17420" idx="1"/>
              <a:endCxn id="17421" idx="5"/>
            </p:cNvCxnSpPr>
            <p:nvPr/>
          </p:nvCxnSpPr>
          <p:spPr bwMode="auto">
            <a:xfrm flipH="1" flipV="1">
              <a:off x="1130" y="1466"/>
              <a:ext cx="668" cy="3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0" name="AutoShape 85"/>
            <p:cNvCxnSpPr>
              <a:cxnSpLocks noChangeShapeType="1"/>
              <a:endCxn id="17427" idx="2"/>
            </p:cNvCxnSpPr>
            <p:nvPr/>
          </p:nvCxnSpPr>
          <p:spPr bwMode="auto">
            <a:xfrm flipV="1">
              <a:off x="1152" y="864"/>
              <a:ext cx="432" cy="2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1" name="AutoShape 86"/>
            <p:cNvCxnSpPr>
              <a:cxnSpLocks noChangeShapeType="1"/>
              <a:stCxn id="17424" idx="2"/>
              <a:endCxn id="17427" idx="6"/>
            </p:cNvCxnSpPr>
            <p:nvPr/>
          </p:nvCxnSpPr>
          <p:spPr bwMode="auto">
            <a:xfrm flipH="1" flipV="1">
              <a:off x="2064" y="864"/>
              <a:ext cx="816" cy="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2" name="AutoShape 87"/>
            <p:cNvCxnSpPr>
              <a:cxnSpLocks noChangeShapeType="1"/>
              <a:stCxn id="17420" idx="7"/>
              <a:endCxn id="17424" idx="3"/>
            </p:cNvCxnSpPr>
            <p:nvPr/>
          </p:nvCxnSpPr>
          <p:spPr bwMode="auto">
            <a:xfrm flipV="1">
              <a:off x="2138" y="1418"/>
              <a:ext cx="812" cy="4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3" name="AutoShape 88"/>
            <p:cNvCxnSpPr>
              <a:cxnSpLocks noChangeShapeType="1"/>
              <a:stCxn id="17420" idx="6"/>
              <a:endCxn id="17425" idx="2"/>
            </p:cNvCxnSpPr>
            <p:nvPr/>
          </p:nvCxnSpPr>
          <p:spPr bwMode="auto">
            <a:xfrm flipV="1">
              <a:off x="2208" y="1824"/>
              <a:ext cx="1344" cy="19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7444" name="AutoShape 89"/>
            <p:cNvCxnSpPr>
              <a:cxnSpLocks noChangeShapeType="1"/>
              <a:stCxn id="17428" idx="1"/>
              <a:endCxn id="17424" idx="6"/>
            </p:cNvCxnSpPr>
            <p:nvPr/>
          </p:nvCxnSpPr>
          <p:spPr bwMode="auto">
            <a:xfrm rot="5400000" flipH="1">
              <a:off x="3648" y="960"/>
              <a:ext cx="694" cy="1270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445" name="AutoShape 90"/>
            <p:cNvCxnSpPr>
              <a:cxnSpLocks noChangeShapeType="1"/>
              <a:stCxn id="17418" idx="6"/>
              <a:endCxn id="17425" idx="3"/>
            </p:cNvCxnSpPr>
            <p:nvPr/>
          </p:nvCxnSpPr>
          <p:spPr bwMode="auto">
            <a:xfrm flipV="1">
              <a:off x="816" y="1994"/>
              <a:ext cx="2806" cy="454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7413" name="Text Box 92"/>
          <p:cNvSpPr txBox="1">
            <a:spLocks noChangeArrowheads="1"/>
          </p:cNvSpPr>
          <p:nvPr/>
        </p:nvSpPr>
        <p:spPr bwMode="auto">
          <a:xfrm>
            <a:off x="4495800" y="4133678"/>
            <a:ext cx="2068512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We construct both on demand – and we construct as little as possible.</a:t>
            </a:r>
          </a:p>
        </p:txBody>
      </p:sp>
      <p:sp>
        <p:nvSpPr>
          <p:cNvPr id="17415" name="Text Box 94"/>
          <p:cNvSpPr txBox="1">
            <a:spLocks noChangeArrowheads="1"/>
          </p:cNvSpPr>
          <p:nvPr/>
        </p:nvSpPr>
        <p:spPr bwMode="auto">
          <a:xfrm>
            <a:off x="4572000" y="1905002"/>
            <a:ext cx="1981200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Each NODE in in the search tree is an entire PATH in the state space graph.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870700" y="2086107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09600" y="198120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Space Graph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State Space Graphs vs. Search Trees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6002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sz="1600" b="1" dirty="0"/>
              <a:t>S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657600" y="35187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b="1"/>
              <a:t>G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90800" y="43569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590800" y="2680523"/>
            <a:ext cx="437584" cy="443679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17" name="AutoShape 17"/>
          <p:cNvCxnSpPr>
            <a:cxnSpLocks noChangeShapeType="1"/>
            <a:stCxn id="5" idx="5"/>
            <a:endCxn id="8" idx="2"/>
          </p:cNvCxnSpPr>
          <p:nvPr/>
        </p:nvCxnSpPr>
        <p:spPr bwMode="auto">
          <a:xfrm>
            <a:off x="1973701" y="3897425"/>
            <a:ext cx="6170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1" name="AutoShape 21"/>
          <p:cNvCxnSpPr>
            <a:cxnSpLocks noChangeShapeType="1"/>
            <a:stCxn id="14" idx="3"/>
            <a:endCxn id="8" idx="1"/>
          </p:cNvCxnSpPr>
          <p:nvPr/>
        </p:nvCxnSpPr>
        <p:spPr bwMode="auto">
          <a:xfrm>
            <a:off x="2654883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3" name="AutoShape 23"/>
          <p:cNvCxnSpPr>
            <a:cxnSpLocks noChangeShapeType="1"/>
            <a:stCxn id="8" idx="7"/>
            <a:endCxn id="14" idx="5"/>
          </p:cNvCxnSpPr>
          <p:nvPr/>
        </p:nvCxnSpPr>
        <p:spPr bwMode="auto">
          <a:xfrm flipV="1">
            <a:off x="2964301" y="3059227"/>
            <a:ext cx="0" cy="13626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4" name="AutoShape 24"/>
          <p:cNvCxnSpPr>
            <a:cxnSpLocks noChangeShapeType="1"/>
            <a:stCxn id="14" idx="6"/>
            <a:endCxn id="6" idx="1"/>
          </p:cNvCxnSpPr>
          <p:nvPr/>
        </p:nvCxnSpPr>
        <p:spPr bwMode="auto">
          <a:xfrm>
            <a:off x="3028385" y="2902363"/>
            <a:ext cx="6932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6" name="AutoShape 26"/>
          <p:cNvCxnSpPr>
            <a:cxnSpLocks noChangeShapeType="1"/>
            <a:stCxn id="8" idx="6"/>
            <a:endCxn id="6" idx="3"/>
          </p:cNvCxnSpPr>
          <p:nvPr/>
        </p:nvCxnSpPr>
        <p:spPr bwMode="auto">
          <a:xfrm flipV="1">
            <a:off x="3028385" y="3897425"/>
            <a:ext cx="693299" cy="6813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27" name="AutoShape 27"/>
          <p:cNvCxnSpPr>
            <a:cxnSpLocks noChangeShapeType="1"/>
            <a:stCxn id="5" idx="7"/>
            <a:endCxn id="14" idx="2"/>
          </p:cNvCxnSpPr>
          <p:nvPr/>
        </p:nvCxnSpPr>
        <p:spPr bwMode="auto">
          <a:xfrm flipV="1">
            <a:off x="1973701" y="2902363"/>
            <a:ext cx="617099" cy="6813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</p:cxnSp>
      <p:sp>
        <p:nvSpPr>
          <p:cNvPr id="54" name="TextBox 53"/>
          <p:cNvSpPr txBox="1"/>
          <p:nvPr/>
        </p:nvSpPr>
        <p:spPr>
          <a:xfrm>
            <a:off x="1219200" y="1671939"/>
            <a:ext cx="38862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Consider this 4-state graph: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6029982"/>
            <a:ext cx="12192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Important: Lots of repeated structure in the search tree!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77000" y="1676400"/>
            <a:ext cx="5105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How big is its search tree (from S)?</a:t>
            </a:r>
          </a:p>
        </p:txBody>
      </p:sp>
      <p:pic>
        <p:nvPicPr>
          <p:cNvPr id="59" name="Picture 5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848600" y="3124200"/>
            <a:ext cx="1879854" cy="93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Tree Search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029" y="1450961"/>
            <a:ext cx="4017746" cy="4260878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3669325" y="3614614"/>
            <a:ext cx="5030176" cy="2170723"/>
          </a:xfrm>
          <a:custGeom>
            <a:avLst/>
            <a:gdLst>
              <a:gd name="connsiteX0" fmla="*/ 542192 w 4618893"/>
              <a:gd name="connsiteY0" fmla="*/ 1100505 h 2384182"/>
              <a:gd name="connsiteX1" fmla="*/ 14654 w 4618893"/>
              <a:gd name="connsiteY1" fmla="*/ 1698382 h 2384182"/>
              <a:gd name="connsiteX2" fmla="*/ 454269 w 4618893"/>
              <a:gd name="connsiteY2" fmla="*/ 2287466 h 2384182"/>
              <a:gd name="connsiteX3" fmla="*/ 2036885 w 4618893"/>
              <a:gd name="connsiteY3" fmla="*/ 2225920 h 2384182"/>
              <a:gd name="connsiteX4" fmla="*/ 2256692 w 4618893"/>
              <a:gd name="connsiteY4" fmla="*/ 1337897 h 2384182"/>
              <a:gd name="connsiteX5" fmla="*/ 2916115 w 4618893"/>
              <a:gd name="connsiteY5" fmla="*/ 1170843 h 2384182"/>
              <a:gd name="connsiteX6" fmla="*/ 3223846 w 4618893"/>
              <a:gd name="connsiteY6" fmla="*/ 2155582 h 2384182"/>
              <a:gd name="connsiteX7" fmla="*/ 4437185 w 4618893"/>
              <a:gd name="connsiteY7" fmla="*/ 2111620 h 2384182"/>
              <a:gd name="connsiteX8" fmla="*/ 4314092 w 4618893"/>
              <a:gd name="connsiteY8" fmla="*/ 907074 h 2384182"/>
              <a:gd name="connsiteX9" fmla="*/ 2898531 w 4618893"/>
              <a:gd name="connsiteY9" fmla="*/ 89389 h 2384182"/>
              <a:gd name="connsiteX10" fmla="*/ 1843454 w 4618893"/>
              <a:gd name="connsiteY10" fmla="*/ 370743 h 2384182"/>
              <a:gd name="connsiteX11" fmla="*/ 1852246 w 4618893"/>
              <a:gd name="connsiteY11" fmla="*/ 1100505 h 2384182"/>
              <a:gd name="connsiteX12" fmla="*/ 542192 w 4618893"/>
              <a:gd name="connsiteY12" fmla="*/ 1100505 h 2384182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916115 w 4618893"/>
              <a:gd name="connsiteY5" fmla="*/ 936381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9720"/>
              <a:gd name="connsiteX1" fmla="*/ 14654 w 4618893"/>
              <a:gd name="connsiteY1" fmla="*/ 1463920 h 2149720"/>
              <a:gd name="connsiteX2" fmla="*/ 454269 w 4618893"/>
              <a:gd name="connsiteY2" fmla="*/ 2053004 h 2149720"/>
              <a:gd name="connsiteX3" fmla="*/ 2036885 w 4618893"/>
              <a:gd name="connsiteY3" fmla="*/ 1991458 h 2149720"/>
              <a:gd name="connsiteX4" fmla="*/ 2256692 w 4618893"/>
              <a:gd name="connsiteY4" fmla="*/ 1103435 h 2149720"/>
              <a:gd name="connsiteX5" fmla="*/ 2883877 w 4618893"/>
              <a:gd name="connsiteY5" fmla="*/ 1384789 h 2149720"/>
              <a:gd name="connsiteX6" fmla="*/ 3223846 w 4618893"/>
              <a:gd name="connsiteY6" fmla="*/ 1921120 h 2149720"/>
              <a:gd name="connsiteX7" fmla="*/ 4437185 w 4618893"/>
              <a:gd name="connsiteY7" fmla="*/ 1877158 h 2149720"/>
              <a:gd name="connsiteX8" fmla="*/ 4314092 w 4618893"/>
              <a:gd name="connsiteY8" fmla="*/ 672612 h 2149720"/>
              <a:gd name="connsiteX9" fmla="*/ 2655277 w 4618893"/>
              <a:gd name="connsiteY9" fmla="*/ 89389 h 2149720"/>
              <a:gd name="connsiteX10" fmla="*/ 1843454 w 4618893"/>
              <a:gd name="connsiteY10" fmla="*/ 136281 h 2149720"/>
              <a:gd name="connsiteX11" fmla="*/ 1852246 w 4618893"/>
              <a:gd name="connsiteY11" fmla="*/ 866043 h 2149720"/>
              <a:gd name="connsiteX12" fmla="*/ 542192 w 4618893"/>
              <a:gd name="connsiteY12" fmla="*/ 866043 h 2149720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883877 w 4618893"/>
              <a:gd name="connsiteY5" fmla="*/ 1384789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66043 h 2140927"/>
              <a:gd name="connsiteX1" fmla="*/ 14654 w 4618893"/>
              <a:gd name="connsiteY1" fmla="*/ 1463920 h 2140927"/>
              <a:gd name="connsiteX2" fmla="*/ 454269 w 4618893"/>
              <a:gd name="connsiteY2" fmla="*/ 2053004 h 2140927"/>
              <a:gd name="connsiteX3" fmla="*/ 2036885 w 4618893"/>
              <a:gd name="connsiteY3" fmla="*/ 1991458 h 2140927"/>
              <a:gd name="connsiteX4" fmla="*/ 2350477 w 4618893"/>
              <a:gd name="connsiteY4" fmla="*/ 1537189 h 2140927"/>
              <a:gd name="connsiteX5" fmla="*/ 2960077 w 4618893"/>
              <a:gd name="connsiteY5" fmla="*/ 1537190 h 2140927"/>
              <a:gd name="connsiteX6" fmla="*/ 3223846 w 4618893"/>
              <a:gd name="connsiteY6" fmla="*/ 1921120 h 2140927"/>
              <a:gd name="connsiteX7" fmla="*/ 4437185 w 4618893"/>
              <a:gd name="connsiteY7" fmla="*/ 1877158 h 2140927"/>
              <a:gd name="connsiteX8" fmla="*/ 4314092 w 4618893"/>
              <a:gd name="connsiteY8" fmla="*/ 672612 h 2140927"/>
              <a:gd name="connsiteX9" fmla="*/ 2655277 w 4618893"/>
              <a:gd name="connsiteY9" fmla="*/ 89389 h 2140927"/>
              <a:gd name="connsiteX10" fmla="*/ 1843454 w 4618893"/>
              <a:gd name="connsiteY10" fmla="*/ 136281 h 2140927"/>
              <a:gd name="connsiteX11" fmla="*/ 1852246 w 4618893"/>
              <a:gd name="connsiteY11" fmla="*/ 866043 h 2140927"/>
              <a:gd name="connsiteX12" fmla="*/ 542192 w 4618893"/>
              <a:gd name="connsiteY12" fmla="*/ 866043 h 2140927"/>
              <a:gd name="connsiteX0" fmla="*/ 542192 w 4618893"/>
              <a:gd name="connsiteY0" fmla="*/ 895839 h 2170723"/>
              <a:gd name="connsiteX1" fmla="*/ 14654 w 4618893"/>
              <a:gd name="connsiteY1" fmla="*/ 1493716 h 2170723"/>
              <a:gd name="connsiteX2" fmla="*/ 454269 w 4618893"/>
              <a:gd name="connsiteY2" fmla="*/ 2082800 h 2170723"/>
              <a:gd name="connsiteX3" fmla="*/ 2036885 w 4618893"/>
              <a:gd name="connsiteY3" fmla="*/ 2021254 h 2170723"/>
              <a:gd name="connsiteX4" fmla="*/ 2350477 w 4618893"/>
              <a:gd name="connsiteY4" fmla="*/ 1566985 h 2170723"/>
              <a:gd name="connsiteX5" fmla="*/ 2960077 w 4618893"/>
              <a:gd name="connsiteY5" fmla="*/ 1566986 h 2170723"/>
              <a:gd name="connsiteX6" fmla="*/ 3223846 w 4618893"/>
              <a:gd name="connsiteY6" fmla="*/ 1950916 h 2170723"/>
              <a:gd name="connsiteX7" fmla="*/ 4437185 w 4618893"/>
              <a:gd name="connsiteY7" fmla="*/ 1906954 h 2170723"/>
              <a:gd name="connsiteX8" fmla="*/ 4314092 w 4618893"/>
              <a:gd name="connsiteY8" fmla="*/ 702408 h 2170723"/>
              <a:gd name="connsiteX9" fmla="*/ 2807677 w 4618893"/>
              <a:gd name="connsiteY9" fmla="*/ 881186 h 2170723"/>
              <a:gd name="connsiteX10" fmla="*/ 2655277 w 4618893"/>
              <a:gd name="connsiteY10" fmla="*/ 119185 h 2170723"/>
              <a:gd name="connsiteX11" fmla="*/ 1843454 w 4618893"/>
              <a:gd name="connsiteY11" fmla="*/ 166077 h 2170723"/>
              <a:gd name="connsiteX12" fmla="*/ 1852246 w 4618893"/>
              <a:gd name="connsiteY12" fmla="*/ 895839 h 2170723"/>
              <a:gd name="connsiteX13" fmla="*/ 542192 w 4618893"/>
              <a:gd name="connsiteY13" fmla="*/ 895839 h 2170723"/>
              <a:gd name="connsiteX0" fmla="*/ 542192 w 4755662"/>
              <a:gd name="connsiteY0" fmla="*/ 895839 h 2170723"/>
              <a:gd name="connsiteX1" fmla="*/ 14654 w 4755662"/>
              <a:gd name="connsiteY1" fmla="*/ 1493716 h 2170723"/>
              <a:gd name="connsiteX2" fmla="*/ 454269 w 4755662"/>
              <a:gd name="connsiteY2" fmla="*/ 2082800 h 2170723"/>
              <a:gd name="connsiteX3" fmla="*/ 2036885 w 4755662"/>
              <a:gd name="connsiteY3" fmla="*/ 2021254 h 2170723"/>
              <a:gd name="connsiteX4" fmla="*/ 2350477 w 4755662"/>
              <a:gd name="connsiteY4" fmla="*/ 1566985 h 2170723"/>
              <a:gd name="connsiteX5" fmla="*/ 2960077 w 4755662"/>
              <a:gd name="connsiteY5" fmla="*/ 1566986 h 2170723"/>
              <a:gd name="connsiteX6" fmla="*/ 3223846 w 4755662"/>
              <a:gd name="connsiteY6" fmla="*/ 1950916 h 2170723"/>
              <a:gd name="connsiteX7" fmla="*/ 4437185 w 4755662"/>
              <a:gd name="connsiteY7" fmla="*/ 1906954 h 2170723"/>
              <a:gd name="connsiteX8" fmla="*/ 4484077 w 4755662"/>
              <a:gd name="connsiteY8" fmla="*/ 957386 h 2170723"/>
              <a:gd name="connsiteX9" fmla="*/ 2807677 w 4755662"/>
              <a:gd name="connsiteY9" fmla="*/ 881186 h 2170723"/>
              <a:gd name="connsiteX10" fmla="*/ 2655277 w 4755662"/>
              <a:gd name="connsiteY10" fmla="*/ 119185 h 2170723"/>
              <a:gd name="connsiteX11" fmla="*/ 1843454 w 4755662"/>
              <a:gd name="connsiteY11" fmla="*/ 166077 h 2170723"/>
              <a:gd name="connsiteX12" fmla="*/ 1852246 w 4755662"/>
              <a:gd name="connsiteY12" fmla="*/ 895839 h 2170723"/>
              <a:gd name="connsiteX13" fmla="*/ 542192 w 4755662"/>
              <a:gd name="connsiteY13" fmla="*/ 895839 h 2170723"/>
              <a:gd name="connsiteX0" fmla="*/ 542192 w 4984261"/>
              <a:gd name="connsiteY0" fmla="*/ 895839 h 2170723"/>
              <a:gd name="connsiteX1" fmla="*/ 14654 w 4984261"/>
              <a:gd name="connsiteY1" fmla="*/ 1493716 h 2170723"/>
              <a:gd name="connsiteX2" fmla="*/ 454269 w 4984261"/>
              <a:gd name="connsiteY2" fmla="*/ 2082800 h 2170723"/>
              <a:gd name="connsiteX3" fmla="*/ 2036885 w 4984261"/>
              <a:gd name="connsiteY3" fmla="*/ 2021254 h 2170723"/>
              <a:gd name="connsiteX4" fmla="*/ 2350477 w 4984261"/>
              <a:gd name="connsiteY4" fmla="*/ 1566985 h 2170723"/>
              <a:gd name="connsiteX5" fmla="*/ 2960077 w 4984261"/>
              <a:gd name="connsiteY5" fmla="*/ 1566986 h 2170723"/>
              <a:gd name="connsiteX6" fmla="*/ 3223846 w 4984261"/>
              <a:gd name="connsiteY6" fmla="*/ 1950916 h 2170723"/>
              <a:gd name="connsiteX7" fmla="*/ 4437185 w 4984261"/>
              <a:gd name="connsiteY7" fmla="*/ 1906954 h 2170723"/>
              <a:gd name="connsiteX8" fmla="*/ 4712676 w 4984261"/>
              <a:gd name="connsiteY8" fmla="*/ 957386 h 2170723"/>
              <a:gd name="connsiteX9" fmla="*/ 2807677 w 4984261"/>
              <a:gd name="connsiteY9" fmla="*/ 881186 h 2170723"/>
              <a:gd name="connsiteX10" fmla="*/ 2655277 w 4984261"/>
              <a:gd name="connsiteY10" fmla="*/ 119185 h 2170723"/>
              <a:gd name="connsiteX11" fmla="*/ 1843454 w 4984261"/>
              <a:gd name="connsiteY11" fmla="*/ 166077 h 2170723"/>
              <a:gd name="connsiteX12" fmla="*/ 1852246 w 4984261"/>
              <a:gd name="connsiteY12" fmla="*/ 895839 h 2170723"/>
              <a:gd name="connsiteX13" fmla="*/ 542192 w 4984261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7 w 5030176"/>
              <a:gd name="connsiteY4" fmla="*/ 1566985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7 w 5030176"/>
              <a:gd name="connsiteY5" fmla="*/ 15669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  <a:gd name="connsiteX0" fmla="*/ 542192 w 5030176"/>
              <a:gd name="connsiteY0" fmla="*/ 895839 h 2170723"/>
              <a:gd name="connsiteX1" fmla="*/ 14654 w 5030176"/>
              <a:gd name="connsiteY1" fmla="*/ 1493716 h 2170723"/>
              <a:gd name="connsiteX2" fmla="*/ 454269 w 5030176"/>
              <a:gd name="connsiteY2" fmla="*/ 2082800 h 2170723"/>
              <a:gd name="connsiteX3" fmla="*/ 2036885 w 5030176"/>
              <a:gd name="connsiteY3" fmla="*/ 2021254 h 2170723"/>
              <a:gd name="connsiteX4" fmla="*/ 2350475 w 5030176"/>
              <a:gd name="connsiteY4" fmla="*/ 1490786 h 2170723"/>
              <a:gd name="connsiteX5" fmla="*/ 2960075 w 5030176"/>
              <a:gd name="connsiteY5" fmla="*/ 1414586 h 2170723"/>
              <a:gd name="connsiteX6" fmla="*/ 3223846 w 5030176"/>
              <a:gd name="connsiteY6" fmla="*/ 1950916 h 2170723"/>
              <a:gd name="connsiteX7" fmla="*/ 4712676 w 5030176"/>
              <a:gd name="connsiteY7" fmla="*/ 1871786 h 2170723"/>
              <a:gd name="connsiteX8" fmla="*/ 4712676 w 5030176"/>
              <a:gd name="connsiteY8" fmla="*/ 957386 h 2170723"/>
              <a:gd name="connsiteX9" fmla="*/ 2807677 w 5030176"/>
              <a:gd name="connsiteY9" fmla="*/ 881186 h 2170723"/>
              <a:gd name="connsiteX10" fmla="*/ 2655277 w 5030176"/>
              <a:gd name="connsiteY10" fmla="*/ 119185 h 2170723"/>
              <a:gd name="connsiteX11" fmla="*/ 1843454 w 5030176"/>
              <a:gd name="connsiteY11" fmla="*/ 166077 h 2170723"/>
              <a:gd name="connsiteX12" fmla="*/ 1852246 w 5030176"/>
              <a:gd name="connsiteY12" fmla="*/ 895839 h 2170723"/>
              <a:gd name="connsiteX13" fmla="*/ 542192 w 5030176"/>
              <a:gd name="connsiteY13" fmla="*/ 895839 h 21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0176" h="2170723">
                <a:moveTo>
                  <a:pt x="542192" y="895839"/>
                </a:moveTo>
                <a:cubicBezTo>
                  <a:pt x="235927" y="995485"/>
                  <a:pt x="29308" y="1295889"/>
                  <a:pt x="14654" y="1493716"/>
                </a:cubicBezTo>
                <a:cubicBezTo>
                  <a:pt x="0" y="1691543"/>
                  <a:pt x="117231" y="1994877"/>
                  <a:pt x="454269" y="2082800"/>
                </a:cubicBezTo>
                <a:cubicBezTo>
                  <a:pt x="791307" y="2170723"/>
                  <a:pt x="1720851" y="2119923"/>
                  <a:pt x="2036885" y="2021254"/>
                </a:cubicBezTo>
                <a:cubicBezTo>
                  <a:pt x="2352919" y="1922585"/>
                  <a:pt x="2196610" y="1591897"/>
                  <a:pt x="2350475" y="1490786"/>
                </a:cubicBezTo>
                <a:cubicBezTo>
                  <a:pt x="2504340" y="1389675"/>
                  <a:pt x="2814513" y="1337898"/>
                  <a:pt x="2960075" y="1414586"/>
                </a:cubicBezTo>
                <a:cubicBezTo>
                  <a:pt x="3105637" y="1491274"/>
                  <a:pt x="2931746" y="1874716"/>
                  <a:pt x="3223846" y="1950916"/>
                </a:cubicBezTo>
                <a:cubicBezTo>
                  <a:pt x="3515946" y="2027116"/>
                  <a:pt x="4464538" y="2037374"/>
                  <a:pt x="4712676" y="1871786"/>
                </a:cubicBezTo>
                <a:cubicBezTo>
                  <a:pt x="4960814" y="1706198"/>
                  <a:pt x="5030176" y="1122486"/>
                  <a:pt x="4712676" y="957386"/>
                </a:cubicBezTo>
                <a:cubicBezTo>
                  <a:pt x="4395176" y="792286"/>
                  <a:pt x="3150577" y="1020886"/>
                  <a:pt x="2807677" y="881186"/>
                </a:cubicBezTo>
                <a:cubicBezTo>
                  <a:pt x="2464777" y="741486"/>
                  <a:pt x="2815981" y="238370"/>
                  <a:pt x="2655277" y="119185"/>
                </a:cubicBezTo>
                <a:cubicBezTo>
                  <a:pt x="2494573" y="0"/>
                  <a:pt x="1977292" y="36635"/>
                  <a:pt x="1843454" y="166077"/>
                </a:cubicBezTo>
                <a:cubicBezTo>
                  <a:pt x="1709616" y="295519"/>
                  <a:pt x="2064727" y="775677"/>
                  <a:pt x="1852246" y="895839"/>
                </a:cubicBezTo>
                <a:cubicBezTo>
                  <a:pt x="1639765" y="1016001"/>
                  <a:pt x="848457" y="796193"/>
                  <a:pt x="542192" y="895839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Example: Romania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7315200" cy="43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Searching with a Search Tree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4267200"/>
            <a:ext cx="90678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Expand out potential plans (tree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Maintain a </a:t>
            </a:r>
            <a:r>
              <a:rPr lang="en-US" dirty="0">
                <a:solidFill>
                  <a:srgbClr val="CC0000"/>
                </a:solidFill>
              </a:rPr>
              <a:t>fringe </a:t>
            </a:r>
            <a:r>
              <a:rPr lang="en-US" dirty="0"/>
              <a:t>of partial plans under consideration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Try to expand as few tree nodes as possible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1676403"/>
            <a:ext cx="8072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0388" y="1690690"/>
            <a:ext cx="8072437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3" y="1690687"/>
            <a:ext cx="8072439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Tree 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114799"/>
            <a:ext cx="7315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Exploration strategy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Main question: which fringe nodes to explore?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9" y="1371603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Tree Search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4491037" y="1355725"/>
            <a:ext cx="3205163" cy="1768475"/>
            <a:chOff x="816" y="1056"/>
            <a:chExt cx="4176" cy="2304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6391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6392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6393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6394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6395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6396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6397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6398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6399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6400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6401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6402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6403" name="AutoShape 18"/>
              <p:cNvCxnSpPr>
                <a:cxnSpLocks noChangeShapeType="1"/>
                <a:stCxn id="16391" idx="5"/>
                <a:endCxn id="16395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4" name="AutoShape 19"/>
              <p:cNvCxnSpPr>
                <a:cxnSpLocks noChangeShapeType="1"/>
                <a:stCxn id="16395" idx="5"/>
                <a:endCxn id="16396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5" name="AutoShape 20"/>
              <p:cNvCxnSpPr>
                <a:cxnSpLocks noChangeShapeType="1"/>
                <a:stCxn id="16399" idx="3"/>
                <a:endCxn id="16396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6" name="AutoShape 21"/>
              <p:cNvCxnSpPr>
                <a:cxnSpLocks noChangeShapeType="1"/>
                <a:stCxn id="16399" idx="2"/>
                <a:endCxn id="16395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7" name="AutoShape 22"/>
              <p:cNvCxnSpPr>
                <a:cxnSpLocks noChangeShapeType="1"/>
                <a:stCxn id="16398" idx="4"/>
                <a:endCxn id="16399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8" name="AutoShape 23"/>
              <p:cNvCxnSpPr>
                <a:cxnSpLocks noChangeShapeType="1"/>
                <a:stCxn id="16398" idx="5"/>
                <a:endCxn id="16402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09" name="AutoShape 24"/>
              <p:cNvCxnSpPr>
                <a:cxnSpLocks noChangeShapeType="1"/>
                <a:stCxn id="16402" idx="0"/>
                <a:endCxn id="16401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0" name="AutoShape 25"/>
              <p:cNvCxnSpPr>
                <a:cxnSpLocks noChangeShapeType="1"/>
                <a:stCxn id="16401" idx="0"/>
                <a:endCxn id="16392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1" name="AutoShape 26"/>
              <p:cNvCxnSpPr>
                <a:cxnSpLocks noChangeShapeType="1"/>
                <a:stCxn id="16391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2" name="AutoShape 27"/>
              <p:cNvCxnSpPr>
                <a:cxnSpLocks noChangeShapeType="1"/>
                <a:stCxn id="16393" idx="1"/>
                <a:endCxn id="16394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3" name="AutoShape 28"/>
              <p:cNvCxnSpPr>
                <a:cxnSpLocks noChangeShapeType="1"/>
                <a:endCxn id="16400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4" name="AutoShape 29"/>
              <p:cNvCxnSpPr>
                <a:cxnSpLocks noChangeShapeType="1"/>
                <a:stCxn id="16397" idx="2"/>
                <a:endCxn id="16400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5" name="AutoShape 30"/>
              <p:cNvCxnSpPr>
                <a:cxnSpLocks noChangeShapeType="1"/>
                <a:stCxn id="16393" idx="7"/>
                <a:endCxn id="16397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6" name="AutoShape 31"/>
              <p:cNvCxnSpPr>
                <a:cxnSpLocks noChangeShapeType="1"/>
                <a:stCxn id="16393" idx="6"/>
                <a:endCxn id="16398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7" name="AutoShape 32"/>
              <p:cNvCxnSpPr>
                <a:cxnSpLocks noChangeShapeType="1"/>
                <a:stCxn id="16401" idx="1"/>
                <a:endCxn id="16397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6418" name="AutoShape 33"/>
              <p:cNvCxnSpPr>
                <a:cxnSpLocks noChangeShapeType="1"/>
                <a:stCxn id="16391" idx="6"/>
                <a:endCxn id="16398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6390" name="AutoShape 34"/>
            <p:cNvCxnSpPr>
              <a:cxnSpLocks noChangeShapeType="1"/>
              <a:stCxn id="16396" idx="6"/>
              <a:endCxn id="16402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15" y="320040"/>
            <a:ext cx="7800850" cy="58521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124200" y="3433765"/>
            <a:ext cx="5486400" cy="3355591"/>
            <a:chOff x="48" y="2332"/>
            <a:chExt cx="3456" cy="2406"/>
          </a:xfrm>
        </p:grpSpPr>
        <p:sp>
          <p:nvSpPr>
            <p:cNvPr id="19594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19595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96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97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98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99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600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601" name="AutoShape 11"/>
            <p:cNvCxnSpPr>
              <a:cxnSpLocks noChangeShapeType="1"/>
              <a:stCxn id="19597" idx="2"/>
              <a:endCxn id="19596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2" name="AutoShape 12"/>
            <p:cNvCxnSpPr>
              <a:cxnSpLocks noChangeShapeType="1"/>
              <a:stCxn id="19597" idx="2"/>
              <a:endCxn id="19600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3" name="AutoShape 13"/>
            <p:cNvCxnSpPr>
              <a:cxnSpLocks noChangeShapeType="1"/>
              <a:stCxn id="19596" idx="2"/>
              <a:endCxn id="19595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04" name="AutoShape 14"/>
            <p:cNvCxnSpPr>
              <a:cxnSpLocks noChangeShapeType="1"/>
              <a:stCxn id="19600" idx="2"/>
              <a:endCxn id="19599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5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19632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33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34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35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36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37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8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39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40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41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42" name="AutoShape 26"/>
              <p:cNvCxnSpPr>
                <a:cxnSpLocks noChangeShapeType="1"/>
                <a:stCxn id="19632" idx="2"/>
                <a:endCxn id="19634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3" name="AutoShape 27"/>
              <p:cNvCxnSpPr>
                <a:cxnSpLocks noChangeShapeType="1"/>
                <a:stCxn id="19632" idx="2"/>
                <a:endCxn id="19636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4" name="AutoShape 28"/>
              <p:cNvCxnSpPr>
                <a:cxnSpLocks noChangeShapeType="1"/>
                <a:stCxn id="19634" idx="2"/>
                <a:endCxn id="19633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5" name="AutoShape 29"/>
              <p:cNvCxnSpPr>
                <a:cxnSpLocks noChangeShapeType="1"/>
                <a:stCxn id="19634" idx="2"/>
                <a:endCxn id="19637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6" name="AutoShape 30"/>
              <p:cNvCxnSpPr>
                <a:cxnSpLocks noChangeShapeType="1"/>
                <a:stCxn id="19636" idx="2"/>
                <a:endCxn id="19635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7" name="AutoShape 31"/>
              <p:cNvCxnSpPr>
                <a:cxnSpLocks noChangeShapeType="1"/>
                <a:stCxn id="19633" idx="2"/>
                <a:endCxn id="19638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8" name="AutoShape 32"/>
              <p:cNvCxnSpPr>
                <a:cxnSpLocks noChangeShapeType="1"/>
                <a:stCxn id="19635" idx="2"/>
                <a:endCxn id="19639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49" name="AutoShape 33"/>
              <p:cNvCxnSpPr>
                <a:cxnSpLocks noChangeShapeType="1"/>
                <a:stCxn id="19635" idx="2"/>
                <a:endCxn id="19640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50" name="AutoShape 34"/>
              <p:cNvCxnSpPr>
                <a:cxnSpLocks noChangeShapeType="1"/>
                <a:stCxn id="19639" idx="2"/>
                <a:endCxn id="19641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606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607" name="AutoShape 36"/>
            <p:cNvCxnSpPr>
              <a:cxnSpLocks noChangeShapeType="1"/>
              <a:stCxn id="19598" idx="2"/>
              <a:endCxn id="19606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608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19613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614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615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616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617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618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19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620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621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19622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623" name="AutoShape 48"/>
              <p:cNvCxnSpPr>
                <a:cxnSpLocks noChangeShapeType="1"/>
                <a:stCxn id="19613" idx="2"/>
                <a:endCxn id="19615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4" name="AutoShape 49"/>
              <p:cNvCxnSpPr>
                <a:cxnSpLocks noChangeShapeType="1"/>
                <a:stCxn id="19613" idx="2"/>
                <a:endCxn id="19617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5" name="AutoShape 50"/>
              <p:cNvCxnSpPr>
                <a:cxnSpLocks noChangeShapeType="1"/>
                <a:stCxn id="19615" idx="2"/>
                <a:endCxn id="19614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6" name="AutoShape 51"/>
              <p:cNvCxnSpPr>
                <a:cxnSpLocks noChangeShapeType="1"/>
                <a:stCxn id="19615" idx="2"/>
                <a:endCxn id="19618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7" name="AutoShape 52"/>
              <p:cNvCxnSpPr>
                <a:cxnSpLocks noChangeShapeType="1"/>
                <a:stCxn id="19617" idx="2"/>
                <a:endCxn id="19616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8" name="AutoShape 53"/>
              <p:cNvCxnSpPr>
                <a:cxnSpLocks noChangeShapeType="1"/>
                <a:stCxn id="19614" idx="2"/>
                <a:endCxn id="19619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29" name="AutoShape 54"/>
              <p:cNvCxnSpPr>
                <a:cxnSpLocks noChangeShapeType="1"/>
                <a:stCxn id="19616" idx="2"/>
                <a:endCxn id="19620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0" name="AutoShape 55"/>
              <p:cNvCxnSpPr>
                <a:cxnSpLocks noChangeShapeType="1"/>
                <a:stCxn id="19616" idx="2"/>
                <a:endCxn id="19621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631" name="AutoShape 56"/>
              <p:cNvCxnSpPr>
                <a:cxnSpLocks noChangeShapeType="1"/>
                <a:stCxn id="19620" idx="2"/>
                <a:endCxn id="19622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609" name="AutoShape 57"/>
            <p:cNvCxnSpPr>
              <a:cxnSpLocks noChangeShapeType="1"/>
              <a:stCxn id="19597" idx="2"/>
              <a:endCxn id="19613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0" name="AutoShape 58"/>
            <p:cNvCxnSpPr>
              <a:cxnSpLocks noChangeShapeType="1"/>
              <a:stCxn id="19594" idx="2"/>
              <a:endCxn id="19597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1" name="AutoShape 59"/>
            <p:cNvCxnSpPr>
              <a:cxnSpLocks noChangeShapeType="1"/>
              <a:stCxn id="19594" idx="2"/>
              <a:endCxn id="19632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12" name="AutoShape 60"/>
            <p:cNvCxnSpPr>
              <a:cxnSpLocks noChangeShapeType="1"/>
              <a:stCxn id="19594" idx="2"/>
              <a:endCxn id="19598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38354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3305176" y="4241801"/>
            <a:ext cx="557213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3835401" y="4232277"/>
            <a:ext cx="160339" cy="1603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3309943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4000506" y="4743451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3832225" y="4256089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4432306" y="4732339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4233865" y="5253044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4238630" y="5797551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grpSp>
        <p:nvGrpSpPr>
          <p:cNvPr id="19469" name="Group 70"/>
          <p:cNvGrpSpPr>
            <a:grpSpLocks/>
          </p:cNvGrpSpPr>
          <p:nvPr/>
        </p:nvGrpSpPr>
        <p:grpSpPr bwMode="auto">
          <a:xfrm>
            <a:off x="4491037" y="1371604"/>
            <a:ext cx="3205163" cy="1768475"/>
            <a:chOff x="816" y="1056"/>
            <a:chExt cx="4176" cy="2304"/>
          </a:xfrm>
        </p:grpSpPr>
        <p:grpSp>
          <p:nvGrpSpPr>
            <p:cNvPr id="19564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9566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9567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9568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19569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19570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19571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19572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19573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19574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19575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19576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19577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19578" name="AutoShape 84"/>
              <p:cNvCxnSpPr>
                <a:cxnSpLocks noChangeShapeType="1"/>
                <a:stCxn id="19566" idx="5"/>
                <a:endCxn id="19570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79" name="AutoShape 85"/>
              <p:cNvCxnSpPr>
                <a:cxnSpLocks noChangeShapeType="1"/>
                <a:stCxn id="19570" idx="5"/>
                <a:endCxn id="19571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0" name="AutoShape 86"/>
              <p:cNvCxnSpPr>
                <a:cxnSpLocks noChangeShapeType="1"/>
                <a:stCxn id="19574" idx="3"/>
                <a:endCxn id="19571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1" name="AutoShape 87"/>
              <p:cNvCxnSpPr>
                <a:cxnSpLocks noChangeShapeType="1"/>
                <a:stCxn id="19574" idx="2"/>
                <a:endCxn id="19570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2" name="AutoShape 88"/>
              <p:cNvCxnSpPr>
                <a:cxnSpLocks noChangeShapeType="1"/>
                <a:stCxn id="19573" idx="4"/>
                <a:endCxn id="19574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3" name="AutoShape 89"/>
              <p:cNvCxnSpPr>
                <a:cxnSpLocks noChangeShapeType="1"/>
                <a:stCxn id="19573" idx="5"/>
                <a:endCxn id="19577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4" name="AutoShape 90"/>
              <p:cNvCxnSpPr>
                <a:cxnSpLocks noChangeShapeType="1"/>
                <a:stCxn id="19577" idx="0"/>
                <a:endCxn id="19576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5" name="AutoShape 91"/>
              <p:cNvCxnSpPr>
                <a:cxnSpLocks noChangeShapeType="1"/>
                <a:stCxn id="19576" idx="0"/>
                <a:endCxn id="19567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6" name="AutoShape 92"/>
              <p:cNvCxnSpPr>
                <a:cxnSpLocks noChangeShapeType="1"/>
                <a:stCxn id="19566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7" name="AutoShape 93"/>
              <p:cNvCxnSpPr>
                <a:cxnSpLocks noChangeShapeType="1"/>
                <a:stCxn id="19568" idx="1"/>
                <a:endCxn id="19569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8" name="AutoShape 94"/>
              <p:cNvCxnSpPr>
                <a:cxnSpLocks noChangeShapeType="1"/>
                <a:endCxn id="19575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89" name="AutoShape 95"/>
              <p:cNvCxnSpPr>
                <a:cxnSpLocks noChangeShapeType="1"/>
                <a:stCxn id="19572" idx="2"/>
                <a:endCxn id="19575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0" name="AutoShape 96"/>
              <p:cNvCxnSpPr>
                <a:cxnSpLocks noChangeShapeType="1"/>
                <a:stCxn id="19568" idx="7"/>
                <a:endCxn id="19572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1" name="AutoShape 97"/>
              <p:cNvCxnSpPr>
                <a:cxnSpLocks noChangeShapeType="1"/>
                <a:stCxn id="19568" idx="6"/>
                <a:endCxn id="19573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2" name="AutoShape 98"/>
              <p:cNvCxnSpPr>
                <a:cxnSpLocks noChangeShapeType="1"/>
                <a:stCxn id="19576" idx="1"/>
                <a:endCxn id="19572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593" name="AutoShape 99"/>
              <p:cNvCxnSpPr>
                <a:cxnSpLocks noChangeShapeType="1"/>
                <a:stCxn id="19566" idx="6"/>
                <a:endCxn id="19573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9565" name="AutoShape 100"/>
            <p:cNvCxnSpPr>
              <a:cxnSpLocks noChangeShapeType="1"/>
              <a:stCxn id="19571" idx="6"/>
              <a:endCxn id="19577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9470" name="AutoShape 101"/>
          <p:cNvSpPr>
            <a:spLocks noChangeArrowheads="1"/>
          </p:cNvSpPr>
          <p:nvPr/>
        </p:nvSpPr>
        <p:spPr bwMode="auto">
          <a:xfrm>
            <a:off x="4491038" y="2408237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endParaRPr lang="en-US" sz="1200" dirty="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5333180" y="2835275"/>
            <a:ext cx="807272" cy="304800"/>
            <a:chOff x="1914" y="2963"/>
            <a:chExt cx="1052" cy="397"/>
          </a:xfrm>
        </p:grpSpPr>
        <p:sp>
          <p:nvSpPr>
            <p:cNvPr id="19562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q</a:t>
              </a:r>
            </a:p>
          </p:txBody>
        </p:sp>
        <p:cxnSp>
          <p:nvCxnSpPr>
            <p:cNvPr id="19563" name="AutoShape 104"/>
            <p:cNvCxnSpPr>
              <a:cxnSpLocks noChangeShapeType="1"/>
              <a:stCxn id="19560" idx="5"/>
              <a:endCxn id="19562" idx="2"/>
            </p:cNvCxnSpPr>
            <p:nvPr/>
          </p:nvCxnSpPr>
          <p:spPr bwMode="auto">
            <a:xfrm flipV="1">
              <a:off x="1914" y="3162"/>
              <a:ext cx="639" cy="2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5062538" y="2591572"/>
            <a:ext cx="1299841" cy="456433"/>
            <a:chOff x="1560" y="2646"/>
            <a:chExt cx="1695" cy="595"/>
          </a:xfrm>
        </p:grpSpPr>
        <p:sp>
          <p:nvSpPr>
            <p:cNvPr id="19560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p</a:t>
              </a:r>
            </a:p>
          </p:txBody>
        </p:sp>
        <p:cxnSp>
          <p:nvCxnSpPr>
            <p:cNvPr id="19561" name="AutoShape 107"/>
            <p:cNvCxnSpPr>
              <a:cxnSpLocks noChangeShapeType="1"/>
              <a:stCxn id="19558" idx="2"/>
              <a:endCxn id="19560" idx="6"/>
            </p:cNvCxnSpPr>
            <p:nvPr/>
          </p:nvCxnSpPr>
          <p:spPr bwMode="auto">
            <a:xfrm flipH="1">
              <a:off x="1974" y="2646"/>
              <a:ext cx="1281" cy="39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6362702" y="2316463"/>
            <a:ext cx="412751" cy="428328"/>
            <a:chOff x="3255" y="2287"/>
            <a:chExt cx="538" cy="557"/>
          </a:xfrm>
        </p:grpSpPr>
        <p:sp>
          <p:nvSpPr>
            <p:cNvPr id="19558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h</a:t>
              </a:r>
            </a:p>
          </p:txBody>
        </p:sp>
        <p:cxnSp>
          <p:nvCxnSpPr>
            <p:cNvPr id="19559" name="AutoShape 110"/>
            <p:cNvCxnSpPr>
              <a:cxnSpLocks noChangeShapeType="1"/>
              <a:stCxn id="19544" idx="4"/>
              <a:endCxn id="19558" idx="7"/>
            </p:cNvCxnSpPr>
            <p:nvPr/>
          </p:nvCxnSpPr>
          <p:spPr bwMode="auto">
            <a:xfrm flipH="1">
              <a:off x="3608" y="2287"/>
              <a:ext cx="185" cy="2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7283450" y="2195514"/>
            <a:ext cx="317500" cy="548964"/>
            <a:chOff x="4454" y="2129"/>
            <a:chExt cx="414" cy="715"/>
          </a:xfrm>
        </p:grpSpPr>
        <p:sp>
          <p:nvSpPr>
            <p:cNvPr id="19556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f</a:t>
              </a:r>
            </a:p>
          </p:txBody>
        </p:sp>
        <p:cxnSp>
          <p:nvCxnSpPr>
            <p:cNvPr id="19557" name="AutoShape 113"/>
            <p:cNvCxnSpPr>
              <a:cxnSpLocks noChangeShapeType="1"/>
              <a:stCxn id="797828" idx="0"/>
              <a:endCxn id="19556" idx="4"/>
            </p:cNvCxnSpPr>
            <p:nvPr/>
          </p:nvCxnSpPr>
          <p:spPr bwMode="auto">
            <a:xfrm flipV="1">
              <a:off x="4495" y="2526"/>
              <a:ext cx="166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7378702" y="1371602"/>
            <a:ext cx="317500" cy="824137"/>
            <a:chOff x="4579" y="1056"/>
            <a:chExt cx="413" cy="1055"/>
          </a:xfrm>
        </p:grpSpPr>
        <p:sp>
          <p:nvSpPr>
            <p:cNvPr id="19554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19555" name="AutoShape 116"/>
            <p:cNvCxnSpPr>
              <a:cxnSpLocks noChangeShapeType="1"/>
              <a:stCxn id="19556" idx="0"/>
              <a:endCxn id="19554" idx="4"/>
            </p:cNvCxnSpPr>
            <p:nvPr/>
          </p:nvCxnSpPr>
          <p:spPr bwMode="auto">
            <a:xfrm flipV="1">
              <a:off x="4662" y="1453"/>
              <a:ext cx="124" cy="65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4800862" y="2133603"/>
            <a:ext cx="928424" cy="318758"/>
            <a:chOff x="1219" y="2049"/>
            <a:chExt cx="1210" cy="416"/>
          </a:xfrm>
        </p:grpSpPr>
        <p:sp>
          <p:nvSpPr>
            <p:cNvPr id="19552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d</a:t>
              </a:r>
            </a:p>
          </p:txBody>
        </p:sp>
        <p:cxnSp>
          <p:nvCxnSpPr>
            <p:cNvPr id="19553" name="AutoShape 119"/>
            <p:cNvCxnSpPr>
              <a:cxnSpLocks noChangeShapeType="1"/>
            </p:cNvCxnSpPr>
            <p:nvPr/>
          </p:nvCxnSpPr>
          <p:spPr bwMode="auto">
            <a:xfrm flipV="1">
              <a:off x="1219" y="2248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4745037" y="1676401"/>
            <a:ext cx="712789" cy="502091"/>
            <a:chOff x="1147" y="1453"/>
            <a:chExt cx="929" cy="655"/>
          </a:xfrm>
        </p:grpSpPr>
        <p:sp>
          <p:nvSpPr>
            <p:cNvPr id="19550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b</a:t>
              </a:r>
            </a:p>
          </p:txBody>
        </p:sp>
        <p:cxnSp>
          <p:nvCxnSpPr>
            <p:cNvPr id="19551" name="AutoShape 122"/>
            <p:cNvCxnSpPr>
              <a:cxnSpLocks noChangeShapeType="1"/>
              <a:stCxn id="19568" idx="1"/>
              <a:endCxn id="19550" idx="5"/>
            </p:cNvCxnSpPr>
            <p:nvPr/>
          </p:nvCxnSpPr>
          <p:spPr bwMode="auto">
            <a:xfrm flipH="1" flipV="1">
              <a:off x="1500" y="1792"/>
              <a:ext cx="576" cy="316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5021262" y="1401763"/>
            <a:ext cx="611188" cy="319088"/>
            <a:chOff x="1507" y="1096"/>
            <a:chExt cx="797" cy="416"/>
          </a:xfrm>
        </p:grpSpPr>
        <p:sp>
          <p:nvSpPr>
            <p:cNvPr id="19548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a</a:t>
              </a:r>
            </a:p>
          </p:txBody>
        </p:sp>
        <p:cxnSp>
          <p:nvCxnSpPr>
            <p:cNvPr id="19549" name="AutoShape 125"/>
            <p:cNvCxnSpPr>
              <a:cxnSpLocks noChangeShapeType="1"/>
              <a:endCxn id="19548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5682429" y="1646237"/>
            <a:ext cx="807272" cy="532259"/>
            <a:chOff x="2369" y="1414"/>
            <a:chExt cx="1052" cy="694"/>
          </a:xfrm>
        </p:grpSpPr>
        <p:sp>
          <p:nvSpPr>
            <p:cNvPr id="19546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c</a:t>
              </a:r>
            </a:p>
          </p:txBody>
        </p:sp>
        <p:cxnSp>
          <p:nvCxnSpPr>
            <p:cNvPr id="19547" name="AutoShape 128"/>
            <p:cNvCxnSpPr>
              <a:cxnSpLocks noChangeShapeType="1"/>
              <a:stCxn id="19552" idx="7"/>
              <a:endCxn id="19546" idx="3"/>
            </p:cNvCxnSpPr>
            <p:nvPr/>
          </p:nvCxnSpPr>
          <p:spPr bwMode="auto">
            <a:xfrm flipV="1">
              <a:off x="2369" y="1753"/>
              <a:ext cx="698" cy="355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5729611" y="2011363"/>
            <a:ext cx="1204590" cy="304800"/>
            <a:chOff x="2429" y="1890"/>
            <a:chExt cx="1571" cy="397"/>
          </a:xfrm>
        </p:grpSpPr>
        <p:sp>
          <p:nvSpPr>
            <p:cNvPr id="19544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500" i="1" dirty="0"/>
                <a:t>e</a:t>
              </a:r>
            </a:p>
          </p:txBody>
        </p:sp>
        <p:cxnSp>
          <p:nvCxnSpPr>
            <p:cNvPr id="19545" name="AutoShape 131"/>
            <p:cNvCxnSpPr>
              <a:cxnSpLocks noChangeShapeType="1"/>
              <a:stCxn id="19552" idx="6"/>
              <a:endCxn id="19544" idx="2"/>
            </p:cNvCxnSpPr>
            <p:nvPr/>
          </p:nvCxnSpPr>
          <p:spPr bwMode="auto">
            <a:xfrm flipV="1">
              <a:off x="2429" y="2089"/>
              <a:ext cx="1157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7156450" y="2744791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pPr algn="ctr"/>
            <a:r>
              <a:rPr lang="en-US" sz="1500" i="1" dirty="0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9544" idx="5"/>
            <a:endCxn id="797828" idx="1"/>
          </p:cNvCxnSpPr>
          <p:nvPr/>
        </p:nvCxnSpPr>
        <p:spPr bwMode="auto">
          <a:xfrm>
            <a:off x="6888161" y="2290766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5316538" y="1408117"/>
            <a:ext cx="855337" cy="389758"/>
            <a:chOff x="1891" y="1104"/>
            <a:chExt cx="1116" cy="508"/>
          </a:xfrm>
        </p:grpSpPr>
        <p:cxnSp>
          <p:nvCxnSpPr>
            <p:cNvPr id="19542" name="AutoShape 135"/>
            <p:cNvCxnSpPr>
              <a:cxnSpLocks noChangeShapeType="1"/>
              <a:stCxn id="19546" idx="2"/>
              <a:endCxn id="19543" idx="6"/>
            </p:cNvCxnSpPr>
            <p:nvPr/>
          </p:nvCxnSpPr>
          <p:spPr bwMode="auto">
            <a:xfrm flipH="1" flipV="1">
              <a:off x="2304" y="1302"/>
              <a:ext cx="703" cy="31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3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6186488" y="1655767"/>
            <a:ext cx="1143767" cy="583895"/>
            <a:chOff x="3024" y="1427"/>
            <a:chExt cx="1492" cy="760"/>
          </a:xfrm>
        </p:grpSpPr>
        <p:cxnSp>
          <p:nvCxnSpPr>
            <p:cNvPr id="19540" name="AutoShape 138"/>
            <p:cNvCxnSpPr>
              <a:cxnSpLocks noChangeShapeType="1"/>
              <a:stCxn id="19556" idx="1"/>
              <a:endCxn id="19546" idx="6"/>
            </p:cNvCxnSpPr>
            <p:nvPr/>
          </p:nvCxnSpPr>
          <p:spPr bwMode="auto">
            <a:xfrm rot="16200000" flipV="1">
              <a:off x="3680" y="1352"/>
              <a:ext cx="575" cy="1096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41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19485" name="Line 140"/>
          <p:cNvSpPr>
            <a:spLocks noChangeShapeType="1"/>
          </p:cNvSpPr>
          <p:nvPr/>
        </p:nvSpPr>
        <p:spPr bwMode="auto">
          <a:xfrm>
            <a:off x="3" y="3371851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6140455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3729039" y="397193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3165481" y="445135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3865563" y="44513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4686305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3163888" y="50069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3856039" y="49990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4325939" y="4981581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5002213" y="49720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40878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4532313" y="551815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4105281" y="6015039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4992688" y="55197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4772030" y="60071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5254630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4787905" y="6477005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4824413" y="4733930"/>
            <a:ext cx="30956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4438653" y="5254630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5138743" y="5253040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5129213" y="5791201"/>
            <a:ext cx="258763" cy="19685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4918076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4900618" y="6280154"/>
            <a:ext cx="7937" cy="17303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19508" name="Oval 163"/>
          <p:cNvSpPr>
            <a:spLocks noChangeArrowheads="1"/>
          </p:cNvSpPr>
          <p:nvPr/>
        </p:nvSpPr>
        <p:spPr bwMode="auto">
          <a:xfrm>
            <a:off x="6142037" y="34798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3730630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6524630" y="39068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82692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3167063" y="44529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3867156" y="44529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4687888" y="44354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3165481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5003805" y="49736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4089405" y="551180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4114805" y="60166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4994281" y="5521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5256213" y="60356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3165481" y="500063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3167063" y="4445005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3857630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3867156" y="444500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4089405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41068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5821364" y="2698751"/>
            <a:ext cx="588963" cy="431800"/>
            <a:chOff x="2762" y="1745"/>
            <a:chExt cx="371" cy="272"/>
          </a:xfrm>
        </p:grpSpPr>
        <p:cxnSp>
          <p:nvCxnSpPr>
            <p:cNvPr id="19538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9539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500" i="1" dirty="0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4327530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4533905" y="5519739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47736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47894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19537" name="Text Box 194"/>
          <p:cNvSpPr txBox="1">
            <a:spLocks noChangeArrowheads="1"/>
          </p:cNvSpPr>
          <p:nvPr/>
        </p:nvSpPr>
        <p:spPr bwMode="auto">
          <a:xfrm>
            <a:off x="381000" y="1371602"/>
            <a:ext cx="22812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deepest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LIFO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that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800" y="1295400"/>
            <a:ext cx="6603998" cy="495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1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75" y="1443038"/>
            <a:ext cx="5838824" cy="4410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7328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Search Algorithm Properties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06400" y="1295402"/>
            <a:ext cx="11379200" cy="4729164"/>
          </a:xfrm>
        </p:spPr>
        <p:txBody>
          <a:bodyPr/>
          <a:lstStyle/>
          <a:p>
            <a:r>
              <a:rPr lang="en-US" sz="2400" dirty="0"/>
              <a:t>Complete: Guaranteed to find a solution if one exists?</a:t>
            </a:r>
          </a:p>
          <a:p>
            <a:r>
              <a:rPr lang="en-US" sz="2400" dirty="0"/>
              <a:t>Optimal: Guaranteed to find the least cost path?</a:t>
            </a:r>
          </a:p>
          <a:p>
            <a:r>
              <a:rPr lang="en-US" sz="2400" dirty="0"/>
              <a:t>Time complexity?</a:t>
            </a:r>
          </a:p>
          <a:p>
            <a:r>
              <a:rPr lang="en-US" sz="2400" dirty="0"/>
              <a:t>Space complexity?</a:t>
            </a:r>
          </a:p>
          <a:p>
            <a:pPr lvl="1"/>
            <a:endParaRPr lang="en-US" sz="2000" dirty="0"/>
          </a:p>
          <a:p>
            <a:r>
              <a:rPr lang="en-US" sz="2400" dirty="0"/>
              <a:t>Cartoon of search tree:</a:t>
            </a:r>
          </a:p>
          <a:p>
            <a:pPr lvl="1"/>
            <a:r>
              <a:rPr lang="en-US" sz="2000" dirty="0"/>
              <a:t>b is the branching factor</a:t>
            </a:r>
          </a:p>
          <a:p>
            <a:pPr lvl="1"/>
            <a:r>
              <a:rPr lang="en-US" sz="2000" dirty="0"/>
              <a:t>m is the maximum depth</a:t>
            </a:r>
          </a:p>
          <a:p>
            <a:pPr lvl="1"/>
            <a:r>
              <a:rPr lang="en-US" sz="2000" dirty="0"/>
              <a:t>solutions at various depths</a:t>
            </a:r>
          </a:p>
          <a:p>
            <a:pPr lvl="1"/>
            <a:endParaRPr lang="en-US" sz="2000" dirty="0"/>
          </a:p>
          <a:p>
            <a:r>
              <a:rPr lang="en-US" sz="2400" dirty="0"/>
              <a:t>Number of nodes in entire tree?</a:t>
            </a:r>
          </a:p>
          <a:p>
            <a:pPr lvl="1"/>
            <a:r>
              <a:rPr lang="en-US" sz="2000" dirty="0"/>
              <a:t>1 + b + b</a:t>
            </a:r>
            <a:r>
              <a:rPr lang="en-US" sz="2000" baseline="30000" dirty="0"/>
              <a:t>2</a:t>
            </a:r>
            <a:r>
              <a:rPr lang="en-US" sz="2000" dirty="0"/>
              <a:t> + …. 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 =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endParaRPr lang="en-US" sz="2400" dirty="0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>
            <a:off x="6737351" y="276384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8091487" y="26939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7859714" y="311944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8335963" y="31099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7989890" y="2970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1" name="Freeform 35"/>
          <p:cNvSpPr>
            <a:spLocks/>
          </p:cNvSpPr>
          <p:nvPr/>
        </p:nvSpPr>
        <p:spPr bwMode="auto">
          <a:xfrm>
            <a:off x="7972427" y="2924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8374061" y="2722565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9801225" y="2574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1 node</a:t>
            </a: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9802814" y="292893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9802814" y="3340100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9817102" y="496570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 nodes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8050213" y="5235575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8583614" y="41592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1" name="AutoShape 45"/>
          <p:cNvSpPr>
            <a:spLocks/>
          </p:cNvSpPr>
          <p:nvPr/>
        </p:nvSpPr>
        <p:spPr bwMode="auto">
          <a:xfrm>
            <a:off x="6305551" y="2514603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235576" y="3725865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 tiers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21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47"/>
          <p:cNvSpPr>
            <a:spLocks/>
          </p:cNvSpPr>
          <p:nvPr/>
        </p:nvSpPr>
        <p:spPr bwMode="auto">
          <a:xfrm>
            <a:off x="7348535" y="2003423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0000"/>
              <a:gd name="connsiteY0" fmla="*/ 10000 h 10000"/>
              <a:gd name="connsiteX1" fmla="*/ 10000 w 10000"/>
              <a:gd name="connsiteY1" fmla="*/ 9975 h 10000"/>
              <a:gd name="connsiteX2" fmla="*/ 9018 w 10000"/>
              <a:gd name="connsiteY2" fmla="*/ 4388 h 10000"/>
              <a:gd name="connsiteX3" fmla="*/ 7619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10000" y="9975"/>
                </a:lnTo>
                <a:cubicBezTo>
                  <a:pt x="9806" y="8135"/>
                  <a:pt x="9212" y="6228"/>
                  <a:pt x="9018" y="4388"/>
                </a:cubicBezTo>
                <a:lnTo>
                  <a:pt x="7619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Depth-First Search (DFS) Properties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019800" y="1752601"/>
            <a:ext cx="5867400" cy="2900363"/>
            <a:chOff x="1328738" y="2012950"/>
            <a:chExt cx="5867400" cy="2900363"/>
          </a:xfrm>
        </p:grpSpPr>
        <p:sp>
          <p:nvSpPr>
            <p:cNvPr id="23585" name="Freeform 30"/>
            <p:cNvSpPr>
              <a:spLocks/>
            </p:cNvSpPr>
            <p:nvPr/>
          </p:nvSpPr>
          <p:spPr bwMode="auto">
            <a:xfrm>
              <a:off x="2655888" y="2262188"/>
              <a:ext cx="2927350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Oval 31"/>
            <p:cNvSpPr>
              <a:spLocks noChangeArrowheads="1"/>
            </p:cNvSpPr>
            <p:nvPr/>
          </p:nvSpPr>
          <p:spPr bwMode="auto">
            <a:xfrm>
              <a:off x="4010025" y="219233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32"/>
            <p:cNvSpPr>
              <a:spLocks noChangeArrowheads="1"/>
            </p:cNvSpPr>
            <p:nvPr/>
          </p:nvSpPr>
          <p:spPr bwMode="auto">
            <a:xfrm>
              <a:off x="3778250" y="2617788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3"/>
            <p:cNvSpPr>
              <a:spLocks noChangeArrowheads="1"/>
            </p:cNvSpPr>
            <p:nvPr/>
          </p:nvSpPr>
          <p:spPr bwMode="auto">
            <a:xfrm>
              <a:off x="4254500" y="260826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Text Box 34"/>
            <p:cNvSpPr txBox="1">
              <a:spLocks noChangeArrowheads="1"/>
            </p:cNvSpPr>
            <p:nvPr/>
          </p:nvSpPr>
          <p:spPr bwMode="auto">
            <a:xfrm>
              <a:off x="3908425" y="2468563"/>
              <a:ext cx="2746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23590" name="Freeform 35"/>
            <p:cNvSpPr>
              <a:spLocks/>
            </p:cNvSpPr>
            <p:nvPr/>
          </p:nvSpPr>
          <p:spPr bwMode="auto">
            <a:xfrm>
              <a:off x="3890963" y="2422525"/>
              <a:ext cx="444500" cy="88900"/>
            </a:xfrm>
            <a:custGeom>
              <a:avLst/>
              <a:gdLst>
                <a:gd name="T0" fmla="*/ 0 w 280"/>
                <a:gd name="T1" fmla="*/ 2147483647 h 56"/>
                <a:gd name="T2" fmla="*/ 2147483647 w 280"/>
                <a:gd name="T3" fmla="*/ 2147483647 h 56"/>
                <a:gd name="T4" fmla="*/ 2147483647 w 280"/>
                <a:gd name="T5" fmla="*/ 0 h 56"/>
                <a:gd name="T6" fmla="*/ 0 60000 65536"/>
                <a:gd name="T7" fmla="*/ 0 60000 65536"/>
                <a:gd name="T8" fmla="*/ 0 60000 65536"/>
                <a:gd name="T9" fmla="*/ 0 w 280"/>
                <a:gd name="T10" fmla="*/ 0 h 56"/>
                <a:gd name="T11" fmla="*/ 280 w 280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56">
                  <a:moveTo>
                    <a:pt x="0" y="11"/>
                  </a:moveTo>
                  <a:cubicBezTo>
                    <a:pt x="52" y="33"/>
                    <a:pt x="104" y="56"/>
                    <a:pt x="151" y="54"/>
                  </a:cubicBezTo>
                  <a:cubicBezTo>
                    <a:pt x="198" y="52"/>
                    <a:pt x="239" y="26"/>
                    <a:pt x="28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Text Box 36"/>
            <p:cNvSpPr txBox="1">
              <a:spLocks noChangeArrowheads="1"/>
            </p:cNvSpPr>
            <p:nvPr/>
          </p:nvSpPr>
          <p:spPr bwMode="auto">
            <a:xfrm>
              <a:off x="4292599" y="2220913"/>
              <a:ext cx="298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23592" name="Text Box 37"/>
            <p:cNvSpPr txBox="1">
              <a:spLocks noChangeArrowheads="1"/>
            </p:cNvSpPr>
            <p:nvPr/>
          </p:nvSpPr>
          <p:spPr bwMode="auto">
            <a:xfrm>
              <a:off x="5719763" y="2073275"/>
              <a:ext cx="11191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 node</a:t>
              </a:r>
            </a:p>
          </p:txBody>
        </p:sp>
        <p:sp>
          <p:nvSpPr>
            <p:cNvPr id="23593" name="Text Box 38"/>
            <p:cNvSpPr txBox="1">
              <a:spLocks noChangeArrowheads="1"/>
            </p:cNvSpPr>
            <p:nvPr/>
          </p:nvSpPr>
          <p:spPr bwMode="auto">
            <a:xfrm>
              <a:off x="5721350" y="2427287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 nodes</a:t>
              </a:r>
            </a:p>
          </p:txBody>
        </p:sp>
        <p:sp>
          <p:nvSpPr>
            <p:cNvPr id="23594" name="Text Box 39"/>
            <p:cNvSpPr txBox="1">
              <a:spLocks noChangeArrowheads="1"/>
            </p:cNvSpPr>
            <p:nvPr/>
          </p:nvSpPr>
          <p:spPr bwMode="auto">
            <a:xfrm>
              <a:off x="5721350" y="2838450"/>
              <a:ext cx="11191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2</a:t>
              </a:r>
              <a:r>
                <a:rPr lang="en-US"/>
                <a:t> nodes</a:t>
              </a:r>
            </a:p>
          </p:txBody>
        </p:sp>
        <p:sp>
          <p:nvSpPr>
            <p:cNvPr id="23595" name="Text Box 40"/>
            <p:cNvSpPr txBox="1">
              <a:spLocks noChangeArrowheads="1"/>
            </p:cNvSpPr>
            <p:nvPr/>
          </p:nvSpPr>
          <p:spPr bwMode="auto">
            <a:xfrm>
              <a:off x="5735638" y="4464050"/>
              <a:ext cx="1460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  <a:r>
                <a:rPr lang="en-US" baseline="30000"/>
                <a:t>m</a:t>
              </a:r>
              <a:r>
                <a:rPr lang="en-US"/>
                <a:t> nodes</a:t>
              </a:r>
            </a:p>
          </p:txBody>
        </p:sp>
        <p:sp>
          <p:nvSpPr>
            <p:cNvPr id="23596" name="Oval 41"/>
            <p:cNvSpPr>
              <a:spLocks noChangeArrowheads="1"/>
            </p:cNvSpPr>
            <p:nvPr/>
          </p:nvSpPr>
          <p:spPr bwMode="auto">
            <a:xfrm>
              <a:off x="4502151" y="4733925"/>
              <a:ext cx="179387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AutoShape 45"/>
            <p:cNvSpPr>
              <a:spLocks/>
            </p:cNvSpPr>
            <p:nvPr/>
          </p:nvSpPr>
          <p:spPr bwMode="auto">
            <a:xfrm>
              <a:off x="2224088" y="2012950"/>
              <a:ext cx="265112" cy="2811463"/>
            </a:xfrm>
            <a:prstGeom prst="leftBrace">
              <a:avLst>
                <a:gd name="adj1" fmla="val 883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Text Box 46"/>
            <p:cNvSpPr txBox="1">
              <a:spLocks noChangeArrowheads="1"/>
            </p:cNvSpPr>
            <p:nvPr/>
          </p:nvSpPr>
          <p:spPr bwMode="auto">
            <a:xfrm>
              <a:off x="1328738" y="3224213"/>
              <a:ext cx="12652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 tiers</a:t>
              </a:r>
            </a:p>
          </p:txBody>
        </p:sp>
      </p:grp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54000" y="1366836"/>
            <a:ext cx="5461000" cy="4729164"/>
          </a:xfrm>
        </p:spPr>
        <p:txBody>
          <a:bodyPr/>
          <a:lstStyle/>
          <a:p>
            <a:r>
              <a:rPr lang="en-US" sz="2400" dirty="0"/>
              <a:t>What nodes DFS expand?</a:t>
            </a:r>
          </a:p>
          <a:p>
            <a:pPr lvl="1"/>
            <a:r>
              <a:rPr lang="en-US" sz="2000" dirty="0"/>
              <a:t>Some left prefix of the tree.</a:t>
            </a:r>
          </a:p>
          <a:p>
            <a:pPr lvl="1"/>
            <a:r>
              <a:rPr lang="en-US" sz="2000" dirty="0"/>
              <a:t>Could process the whole tree!</a:t>
            </a:r>
          </a:p>
          <a:p>
            <a:pPr lvl="1"/>
            <a:r>
              <a:rPr lang="en-US" sz="2000" dirty="0"/>
              <a:t>If m is finite,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Only has siblings on path to root, so O(</a:t>
            </a:r>
            <a:r>
              <a:rPr lang="en-US" sz="2000" dirty="0" err="1"/>
              <a:t>bm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m could be infinite, so only if we prevent cycles (more later)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No, it finds the “leftmost” solution, regardless of depth or cost</a:t>
            </a:r>
          </a:p>
          <a:p>
            <a:pPr lvl="1"/>
            <a:endParaRPr lang="en-US" sz="2000" dirty="0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>
            <a:off x="7389813" y="2057317"/>
            <a:ext cx="1373163" cy="2478171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8335" y="9974"/>
                </a:lnTo>
                <a:cubicBezTo>
                  <a:pt x="8174" y="8078"/>
                  <a:pt x="9052" y="6201"/>
                  <a:pt x="8890" y="4305"/>
                </a:cubicBezTo>
                <a:lnTo>
                  <a:pt x="10000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2" name="Freeform 47"/>
          <p:cNvSpPr>
            <a:spLocks/>
          </p:cNvSpPr>
          <p:nvPr/>
        </p:nvSpPr>
        <p:spPr bwMode="auto">
          <a:xfrm>
            <a:off x="7389840" y="2057403"/>
            <a:ext cx="1373179" cy="2514599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  <a:gd name="connsiteX0" fmla="*/ 0 w 11997"/>
              <a:gd name="connsiteY0" fmla="*/ 9702 h 9702"/>
              <a:gd name="connsiteX1" fmla="*/ 10000 w 11997"/>
              <a:gd name="connsiteY1" fmla="*/ 9677 h 9702"/>
              <a:gd name="connsiteX2" fmla="*/ 9417 w 11997"/>
              <a:gd name="connsiteY2" fmla="*/ 4158 h 9702"/>
              <a:gd name="connsiteX3" fmla="*/ 11997 w 11997"/>
              <a:gd name="connsiteY3" fmla="*/ 0 h 9702"/>
              <a:gd name="connsiteX4" fmla="*/ 0 w 11997"/>
              <a:gd name="connsiteY4" fmla="*/ 9702 h 9702"/>
              <a:gd name="connsiteX0" fmla="*/ 0 w 10000"/>
              <a:gd name="connsiteY0" fmla="*/ 10000 h 10000"/>
              <a:gd name="connsiteX1" fmla="*/ 8335 w 10000"/>
              <a:gd name="connsiteY1" fmla="*/ 9974 h 10000"/>
              <a:gd name="connsiteX2" fmla="*/ 8890 w 10000"/>
              <a:gd name="connsiteY2" fmla="*/ 4305 h 10000"/>
              <a:gd name="connsiteX3" fmla="*/ 10000 w 10000"/>
              <a:gd name="connsiteY3" fmla="*/ 0 h 10000"/>
              <a:gd name="connsiteX4" fmla="*/ 0 w 10000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8890 w 16352"/>
              <a:gd name="connsiteY2" fmla="*/ 4305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000"/>
              <a:gd name="connsiteX1" fmla="*/ 8335 w 16352"/>
              <a:gd name="connsiteY1" fmla="*/ 9974 h 10000"/>
              <a:gd name="connsiteX2" fmla="*/ 10907 w 16352"/>
              <a:gd name="connsiteY2" fmla="*/ 4612 h 10000"/>
              <a:gd name="connsiteX3" fmla="*/ 16352 w 16352"/>
              <a:gd name="connsiteY3" fmla="*/ 0 h 10000"/>
              <a:gd name="connsiteX4" fmla="*/ 0 w 16352"/>
              <a:gd name="connsiteY4" fmla="*/ 10000 h 10000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  <a:gd name="connsiteX0" fmla="*/ 0 w 16352"/>
              <a:gd name="connsiteY0" fmla="*/ 10000 h 10147"/>
              <a:gd name="connsiteX1" fmla="*/ 6370 w 16352"/>
              <a:gd name="connsiteY1" fmla="*/ 10147 h 10147"/>
              <a:gd name="connsiteX2" fmla="*/ 10907 w 16352"/>
              <a:gd name="connsiteY2" fmla="*/ 4612 h 10147"/>
              <a:gd name="connsiteX3" fmla="*/ 16352 w 16352"/>
              <a:gd name="connsiteY3" fmla="*/ 0 h 10147"/>
              <a:gd name="connsiteX4" fmla="*/ 0 w 16352"/>
              <a:gd name="connsiteY4" fmla="*/ 10000 h 1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2" h="10147">
                <a:moveTo>
                  <a:pt x="0" y="10000"/>
                </a:moveTo>
                <a:lnTo>
                  <a:pt x="6370" y="10147"/>
                </a:lnTo>
                <a:cubicBezTo>
                  <a:pt x="6209" y="8251"/>
                  <a:pt x="8940" y="7679"/>
                  <a:pt x="10907" y="4612"/>
                </a:cubicBezTo>
                <a:lnTo>
                  <a:pt x="16352" y="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421813" y="3429002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45720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219447" y="3498853"/>
            <a:ext cx="5486400" cy="3355591"/>
            <a:chOff x="48" y="2332"/>
            <a:chExt cx="3456" cy="2406"/>
          </a:xfrm>
        </p:grpSpPr>
        <p:sp>
          <p:nvSpPr>
            <p:cNvPr id="20539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0540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1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0542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0543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0544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0545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0546" name="AutoShape 11"/>
            <p:cNvCxnSpPr>
              <a:cxnSpLocks noChangeShapeType="1"/>
              <a:stCxn id="20542" idx="2"/>
              <a:endCxn id="2054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7" name="AutoShape 12"/>
            <p:cNvCxnSpPr>
              <a:cxnSpLocks noChangeShapeType="1"/>
              <a:stCxn id="20542" idx="2"/>
              <a:endCxn id="2054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8" name="AutoShape 13"/>
            <p:cNvCxnSpPr>
              <a:cxnSpLocks noChangeShapeType="1"/>
              <a:stCxn id="20541" idx="2"/>
              <a:endCxn id="2054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49" name="AutoShape 14"/>
            <p:cNvCxnSpPr>
              <a:cxnSpLocks noChangeShapeType="1"/>
              <a:stCxn id="20545" idx="2"/>
              <a:endCxn id="2054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0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0577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78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79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80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81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82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3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84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85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0586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87" name="AutoShape 26"/>
              <p:cNvCxnSpPr>
                <a:cxnSpLocks noChangeShapeType="1"/>
                <a:stCxn id="20577" idx="2"/>
                <a:endCxn id="2057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8" name="AutoShape 27"/>
              <p:cNvCxnSpPr>
                <a:cxnSpLocks noChangeShapeType="1"/>
                <a:stCxn id="20577" idx="2"/>
                <a:endCxn id="2058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89" name="AutoShape 28"/>
              <p:cNvCxnSpPr>
                <a:cxnSpLocks noChangeShapeType="1"/>
                <a:stCxn id="20579" idx="2"/>
                <a:endCxn id="2057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0" name="AutoShape 29"/>
              <p:cNvCxnSpPr>
                <a:cxnSpLocks noChangeShapeType="1"/>
                <a:stCxn id="20579" idx="2"/>
                <a:endCxn id="2058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1" name="AutoShape 30"/>
              <p:cNvCxnSpPr>
                <a:cxnSpLocks noChangeShapeType="1"/>
                <a:stCxn id="20581" idx="2"/>
                <a:endCxn id="2058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2" name="AutoShape 31"/>
              <p:cNvCxnSpPr>
                <a:cxnSpLocks noChangeShapeType="1"/>
                <a:stCxn id="20578" idx="2"/>
                <a:endCxn id="2058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3" name="AutoShape 32"/>
              <p:cNvCxnSpPr>
                <a:cxnSpLocks noChangeShapeType="1"/>
                <a:stCxn id="20580" idx="2"/>
                <a:endCxn id="2058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4" name="AutoShape 33"/>
              <p:cNvCxnSpPr>
                <a:cxnSpLocks noChangeShapeType="1"/>
                <a:stCxn id="20580" idx="2"/>
                <a:endCxn id="2058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95" name="AutoShape 34"/>
              <p:cNvCxnSpPr>
                <a:cxnSpLocks noChangeShapeType="1"/>
                <a:stCxn id="20584" idx="2"/>
                <a:endCxn id="2058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1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0552" name="AutoShape 36"/>
            <p:cNvCxnSpPr>
              <a:cxnSpLocks noChangeShapeType="1"/>
              <a:stCxn id="20543" idx="2"/>
              <a:endCxn id="2055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553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0558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0559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0560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0561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0562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0563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4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0565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0566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/>
                  <a:t>G</a:t>
                </a:r>
              </a:p>
            </p:txBody>
          </p:sp>
          <p:sp>
            <p:nvSpPr>
              <p:cNvPr id="20567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0568" name="AutoShape 48"/>
              <p:cNvCxnSpPr>
                <a:cxnSpLocks noChangeShapeType="1"/>
                <a:stCxn id="20558" idx="2"/>
                <a:endCxn id="2056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69" name="AutoShape 49"/>
              <p:cNvCxnSpPr>
                <a:cxnSpLocks noChangeShapeType="1"/>
                <a:stCxn id="20558" idx="2"/>
                <a:endCxn id="2056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0" name="AutoShape 50"/>
              <p:cNvCxnSpPr>
                <a:cxnSpLocks noChangeShapeType="1"/>
                <a:stCxn id="20560" idx="2"/>
                <a:endCxn id="2055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1" name="AutoShape 51"/>
              <p:cNvCxnSpPr>
                <a:cxnSpLocks noChangeShapeType="1"/>
                <a:stCxn id="20560" idx="2"/>
                <a:endCxn id="2056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2" name="AutoShape 52"/>
              <p:cNvCxnSpPr>
                <a:cxnSpLocks noChangeShapeType="1"/>
                <a:stCxn id="20562" idx="2"/>
                <a:endCxn id="2056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3" name="AutoShape 53"/>
              <p:cNvCxnSpPr>
                <a:cxnSpLocks noChangeShapeType="1"/>
                <a:stCxn id="20559" idx="2"/>
                <a:endCxn id="2056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4" name="AutoShape 54"/>
              <p:cNvCxnSpPr>
                <a:cxnSpLocks noChangeShapeType="1"/>
                <a:stCxn id="20561" idx="2"/>
                <a:endCxn id="2056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5" name="AutoShape 55"/>
              <p:cNvCxnSpPr>
                <a:cxnSpLocks noChangeShapeType="1"/>
                <a:stCxn id="20561" idx="2"/>
                <a:endCxn id="2056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0576" name="AutoShape 56"/>
              <p:cNvCxnSpPr>
                <a:cxnSpLocks noChangeShapeType="1"/>
                <a:stCxn id="20565" idx="2"/>
                <a:endCxn id="2056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0554" name="AutoShape 57"/>
            <p:cNvCxnSpPr>
              <a:cxnSpLocks noChangeShapeType="1"/>
              <a:stCxn id="20542" idx="2"/>
              <a:endCxn id="2055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5" name="AutoShape 58"/>
            <p:cNvCxnSpPr>
              <a:cxnSpLocks noChangeShapeType="1"/>
              <a:stCxn id="20539" idx="2"/>
              <a:endCxn id="2054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6" name="AutoShape 59"/>
            <p:cNvCxnSpPr>
              <a:cxnSpLocks noChangeShapeType="1"/>
              <a:stCxn id="20539" idx="2"/>
              <a:endCxn id="2057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57" name="AutoShape 60"/>
            <p:cNvCxnSpPr>
              <a:cxnSpLocks noChangeShapeType="1"/>
              <a:stCxn id="20539" idx="2"/>
              <a:endCxn id="2054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84" name="Group 61"/>
          <p:cNvGrpSpPr>
            <a:grpSpLocks/>
          </p:cNvGrpSpPr>
          <p:nvPr/>
        </p:nvGrpSpPr>
        <p:grpSpPr bwMode="auto">
          <a:xfrm>
            <a:off x="4589461" y="1358902"/>
            <a:ext cx="3030539" cy="1765300"/>
            <a:chOff x="624" y="1134"/>
            <a:chExt cx="4368" cy="2544"/>
          </a:xfrm>
        </p:grpSpPr>
        <p:sp>
          <p:nvSpPr>
            <p:cNvPr id="20511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S</a:t>
              </a:r>
            </a:p>
          </p:txBody>
        </p:sp>
        <p:sp>
          <p:nvSpPr>
            <p:cNvPr id="20512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20513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20514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20515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20516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20517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20518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20519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/>
                <a:t>h</a:t>
              </a:r>
            </a:p>
          </p:txBody>
        </p:sp>
        <p:sp>
          <p:nvSpPr>
            <p:cNvPr id="20520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20521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20522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20523" name="AutoShape 74"/>
            <p:cNvCxnSpPr>
              <a:cxnSpLocks noChangeShapeType="1"/>
              <a:stCxn id="20511" idx="5"/>
              <a:endCxn id="20515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4" name="AutoShape 75"/>
            <p:cNvCxnSpPr>
              <a:cxnSpLocks noChangeShapeType="1"/>
              <a:stCxn id="20515" idx="5"/>
              <a:endCxn id="20516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5" name="AutoShape 76"/>
            <p:cNvCxnSpPr>
              <a:cxnSpLocks noChangeShapeType="1"/>
              <a:stCxn id="20519" idx="3"/>
              <a:endCxn id="20516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6" name="AutoShape 77"/>
            <p:cNvCxnSpPr>
              <a:cxnSpLocks noChangeShapeType="1"/>
              <a:stCxn id="20519" idx="2"/>
              <a:endCxn id="20515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7" name="AutoShape 78"/>
            <p:cNvCxnSpPr>
              <a:cxnSpLocks noChangeShapeType="1"/>
              <a:stCxn id="20518" idx="4"/>
              <a:endCxn id="20519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8" name="AutoShape 79"/>
            <p:cNvCxnSpPr>
              <a:cxnSpLocks noChangeShapeType="1"/>
              <a:stCxn id="20518" idx="5"/>
              <a:endCxn id="20522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29" name="AutoShape 80"/>
            <p:cNvCxnSpPr>
              <a:cxnSpLocks noChangeShapeType="1"/>
              <a:stCxn id="20522" idx="0"/>
              <a:endCxn id="20521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0" name="AutoShape 81"/>
            <p:cNvCxnSpPr>
              <a:cxnSpLocks noChangeShapeType="1"/>
              <a:stCxn id="20521" idx="0"/>
              <a:endCxn id="20512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1" name="AutoShape 82"/>
            <p:cNvCxnSpPr>
              <a:cxnSpLocks noChangeShapeType="1"/>
              <a:stCxn id="20511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2" name="AutoShape 83"/>
            <p:cNvCxnSpPr>
              <a:cxnSpLocks noChangeShapeType="1"/>
              <a:stCxn id="20513" idx="1"/>
              <a:endCxn id="20514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3" name="AutoShape 84"/>
            <p:cNvCxnSpPr>
              <a:cxnSpLocks noChangeShapeType="1"/>
              <a:endCxn id="20520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4" name="AutoShape 85"/>
            <p:cNvCxnSpPr>
              <a:cxnSpLocks noChangeShapeType="1"/>
              <a:stCxn id="20517" idx="2"/>
              <a:endCxn id="20520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5" name="AutoShape 86"/>
            <p:cNvCxnSpPr>
              <a:cxnSpLocks noChangeShapeType="1"/>
              <a:stCxn id="20513" idx="7"/>
              <a:endCxn id="20517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6" name="AutoShape 87"/>
            <p:cNvCxnSpPr>
              <a:cxnSpLocks noChangeShapeType="1"/>
              <a:stCxn id="20513" idx="6"/>
              <a:endCxn id="20518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7" name="AutoShape 88"/>
            <p:cNvCxnSpPr>
              <a:cxnSpLocks noChangeShapeType="1"/>
              <a:stCxn id="20521" idx="1"/>
              <a:endCxn id="20517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538" name="AutoShape 89"/>
            <p:cNvCxnSpPr>
              <a:cxnSpLocks noChangeShapeType="1"/>
              <a:stCxn id="20511" idx="6"/>
              <a:endCxn id="20518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1447802" y="3532194"/>
            <a:ext cx="7337425" cy="2325687"/>
            <a:chOff x="132" y="2225"/>
            <a:chExt cx="4622" cy="1465"/>
          </a:xfrm>
        </p:grpSpPr>
        <p:sp>
          <p:nvSpPr>
            <p:cNvPr id="20504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7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20510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487" name="Oval 99"/>
          <p:cNvSpPr>
            <a:spLocks noChangeArrowheads="1"/>
          </p:cNvSpPr>
          <p:nvPr/>
        </p:nvSpPr>
        <p:spPr bwMode="auto">
          <a:xfrm>
            <a:off x="6237287" y="35258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3808411" y="4021139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6629402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8380411" y="399098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3278184" y="452120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3952878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4799011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6243635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6945311" y="45053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8378828" y="450533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3268660" y="505143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3808411" y="4019556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6632578" y="3978281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8382002" y="3995739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3281360" y="4516439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0502" name="Line 114"/>
          <p:cNvSpPr>
            <a:spLocks noChangeShapeType="1"/>
          </p:cNvSpPr>
          <p:nvPr/>
        </p:nvSpPr>
        <p:spPr bwMode="auto">
          <a:xfrm>
            <a:off x="2" y="3371851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0503" name="Text Box 115"/>
          <p:cNvSpPr txBox="1">
            <a:spLocks noChangeArrowheads="1"/>
          </p:cNvSpPr>
          <p:nvPr/>
        </p:nvSpPr>
        <p:spPr bwMode="auto">
          <a:xfrm>
            <a:off x="376237" y="1371602"/>
            <a:ext cx="2366963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Strategy: expand a shallowest node first</a:t>
            </a:r>
          </a:p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Implementation: Fringe is a FIFO queue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3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97003"/>
            <a:ext cx="5689600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sz="2000" dirty="0"/>
              <a:t>Processes all nodes above shallowest solution</a:t>
            </a:r>
          </a:p>
          <a:p>
            <a:pPr lvl="1"/>
            <a:r>
              <a:rPr lang="en-US" sz="2000" dirty="0"/>
              <a:t>Let depth of shallowest solution be s</a:t>
            </a:r>
          </a:p>
          <a:p>
            <a:pPr lvl="1"/>
            <a:r>
              <a:rPr lang="en-US" sz="2000" dirty="0"/>
              <a:t>Search takes time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baseline="30000" dirty="0" err="1"/>
              <a:t>s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Only if costs are all 1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4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0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4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1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6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4" y="196056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8" y="1812926"/>
            <a:ext cx="111918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166935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578097"/>
            <a:ext cx="1119188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2" y="4203699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4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6915149" y="1752602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5905503" y="2392362"/>
            <a:ext cx="1265237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179762"/>
            <a:ext cx="1460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802818" grpId="0" animBg="1"/>
      <p:bldP spid="35" grpId="0" animBg="1"/>
      <p:bldP spid="35" grpId="1" animBg="1"/>
      <p:bldP spid="37" grpId="0" animBg="1"/>
      <p:bldP spid="37" grpId="1" animBg="1"/>
      <p:bldP spid="24631" grpId="0" animBg="1"/>
      <p:bldP spid="24632" grpId="0"/>
      <p:bldP spid="246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979" y="1619074"/>
            <a:ext cx="4723641" cy="354365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2779" y="1619535"/>
            <a:ext cx="4723641" cy="35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7239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Quiz: DFS </a:t>
            </a:r>
            <a:r>
              <a:rPr lang="en-US" dirty="0" err="1"/>
              <a:t>vs</a:t>
            </a:r>
            <a:r>
              <a:rPr lang="en-US" dirty="0"/>
              <a:t> BFS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397003"/>
            <a:ext cx="8813800" cy="4729164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BFS outperform DFS?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will DFS outperform BFS?</a:t>
            </a:r>
          </a:p>
        </p:txBody>
      </p:sp>
      <p:sp>
        <p:nvSpPr>
          <p:cNvPr id="25604" name="TextBox 26"/>
          <p:cNvSpPr txBox="1">
            <a:spLocks noChangeArrowheads="1"/>
          </p:cNvSpPr>
          <p:nvPr/>
        </p:nvSpPr>
        <p:spPr bwMode="auto">
          <a:xfrm>
            <a:off x="8458200" y="6488672"/>
            <a:ext cx="3733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</a:t>
            </a:r>
            <a:r>
              <a:rPr lang="en-US" dirty="0" err="1">
                <a:solidFill>
                  <a:srgbClr val="C00000"/>
                </a:solidFill>
              </a:rPr>
              <a:t>dfs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bfs</a:t>
            </a:r>
            <a:r>
              <a:rPr lang="en-US" dirty="0">
                <a:solidFill>
                  <a:srgbClr val="C00000"/>
                </a:solidFill>
              </a:rPr>
              <a:t> maze water (L2D6)]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1)</a:t>
            </a:r>
          </a:p>
        </p:txBody>
      </p:sp>
      <p:pic>
        <p:nvPicPr>
          <p:cNvPr id="3" name="MazeWater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894" y="1130247"/>
            <a:ext cx="7542213" cy="55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Maze Water DFS/BFS (part 2)</a:t>
            </a:r>
          </a:p>
        </p:txBody>
      </p:sp>
      <p:pic>
        <p:nvPicPr>
          <p:cNvPr id="4" name="MazeWater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4049" y="1128999"/>
            <a:ext cx="7543902" cy="55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Reflex Agents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363539" y="1657353"/>
            <a:ext cx="588486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Reflex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 action based on current percept (and maybe memory)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May have memory or a model of the world’s current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Do not consider the future consequences of their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Consider how the world IS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Can a reflex agent be rational?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926266" y="1804993"/>
          <a:ext cx="4579937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Photo Editor Photo" r:id="rId4" imgW="4580017" imgH="1607619" progId="MSPhotoEd.3">
                  <p:embed/>
                </p:oleObj>
              </mc:Choice>
              <mc:Fallback>
                <p:oleObj name="Photo Editor Photo" r:id="rId4" imgW="4580017" imgH="160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804993"/>
                        <a:ext cx="4579937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6899273" y="4106865"/>
          <a:ext cx="4579939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Photo Editor Photo" r:id="rId6" imgW="4580017" imgH="1653333" progId="MSPhotoEd.3">
                  <p:embed/>
                </p:oleObj>
              </mc:Choice>
              <mc:Fallback>
                <p:oleObj name="Photo Editor Photo" r:id="rId6" imgW="4580017" imgH="1653333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3" y="4106865"/>
                        <a:ext cx="4579939" cy="165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991600" y="6183872"/>
            <a:ext cx="305911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(L2D1)]</a:t>
            </a:r>
          </a:p>
        </p:txBody>
      </p:sp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582" y="1677717"/>
            <a:ext cx="5270922" cy="4128793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991600" y="6488672"/>
            <a:ext cx="320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reflex optimal (L2D2)]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Freeform 2"/>
          <p:cNvSpPr>
            <a:spLocks/>
          </p:cNvSpPr>
          <p:nvPr/>
        </p:nvSpPr>
        <p:spPr bwMode="auto">
          <a:xfrm>
            <a:off x="9250359" y="2112965"/>
            <a:ext cx="965200" cy="82867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1" name="Freeform 3"/>
          <p:cNvSpPr>
            <a:spLocks/>
          </p:cNvSpPr>
          <p:nvPr/>
        </p:nvSpPr>
        <p:spPr bwMode="auto">
          <a:xfrm>
            <a:off x="8866184" y="2112968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21252" name="Freeform 4"/>
          <p:cNvSpPr>
            <a:spLocks/>
          </p:cNvSpPr>
          <p:nvPr/>
        </p:nvSpPr>
        <p:spPr bwMode="auto">
          <a:xfrm>
            <a:off x="9070978" y="2119313"/>
            <a:ext cx="1323975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Iterative Deepening</a:t>
            </a:r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8274051" y="2093912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9628187" y="2024063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9396411" y="244951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9872659" y="2439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9526589" y="2300291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9509123" y="22542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9910761" y="2052639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10120311" y="34893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21312" name="Freeform 64"/>
          <p:cNvSpPr>
            <a:spLocks/>
          </p:cNvSpPr>
          <p:nvPr/>
        </p:nvSpPr>
        <p:spPr bwMode="auto">
          <a:xfrm>
            <a:off x="9472614" y="2119315"/>
            <a:ext cx="511175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06400" y="1397003"/>
            <a:ext cx="6908800" cy="4729164"/>
          </a:xfrm>
        </p:spPr>
        <p:txBody>
          <a:bodyPr/>
          <a:lstStyle/>
          <a:p>
            <a:r>
              <a:rPr lang="en-US" sz="2800" dirty="0"/>
              <a:t>Idea: get DFS’s space advantage with BFS’s time / shallow-solution advantages</a:t>
            </a:r>
          </a:p>
          <a:p>
            <a:pPr lvl="1"/>
            <a:r>
              <a:rPr lang="en-US" sz="2400" dirty="0"/>
              <a:t>Run a DFS with depth limit 1.  If no solution…</a:t>
            </a:r>
          </a:p>
          <a:p>
            <a:pPr lvl="1"/>
            <a:r>
              <a:rPr lang="en-US" sz="2400" dirty="0"/>
              <a:t>Run a DFS with depth limit 2.  If no solution…</a:t>
            </a:r>
          </a:p>
          <a:p>
            <a:pPr lvl="1"/>
            <a:r>
              <a:rPr lang="en-US" sz="2400" dirty="0"/>
              <a:t>Run a DFS with depth limit 3.  …..</a:t>
            </a:r>
          </a:p>
          <a:p>
            <a:pPr lvl="1"/>
            <a:endParaRPr lang="en-US" sz="2400" dirty="0"/>
          </a:p>
          <a:p>
            <a:r>
              <a:rPr lang="en-US" sz="2800" dirty="0"/>
              <a:t>Isn’t that wastefully redundant?</a:t>
            </a:r>
          </a:p>
          <a:p>
            <a:pPr lvl="1"/>
            <a:r>
              <a:rPr lang="en-US" sz="2400" dirty="0"/>
              <a:t>Generally most work happens in the lowest level searched, so not so bad!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0" grpId="0" animBg="1"/>
      <p:bldP spid="821251" grpId="0" animBg="1"/>
      <p:bldP spid="821252" grpId="0" animBg="1"/>
      <p:bldP spid="8213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Cost-Sensitive Search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1"/>
            <a:ext cx="12192000" cy="122713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BFS finds the shortest path in terms of number of actions.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It does not find the least-cost path.  We will now cover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400" dirty="0"/>
              <a:t>a similar algorithm which does find the least-cost path.  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2597149" y="1371603"/>
            <a:ext cx="6699251" cy="3840163"/>
            <a:chOff x="768" y="720"/>
            <a:chExt cx="4176" cy="2304"/>
          </a:xfrm>
        </p:grpSpPr>
        <p:grpSp>
          <p:nvGrpSpPr>
            <p:cNvPr id="27653" name="Group 5"/>
            <p:cNvGrpSpPr>
              <a:grpSpLocks/>
            </p:cNvGrpSpPr>
            <p:nvPr/>
          </p:nvGrpSpPr>
          <p:grpSpPr bwMode="auto">
            <a:xfrm>
              <a:off x="768" y="720"/>
              <a:ext cx="4176" cy="2304"/>
              <a:chOff x="336" y="576"/>
              <a:chExt cx="4848" cy="2784"/>
            </a:xfrm>
          </p:grpSpPr>
          <p:sp>
            <p:nvSpPr>
              <p:cNvPr id="27672" name="AutoShape 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dirty="0"/>
                  <a:t>START</a:t>
                </a:r>
              </a:p>
            </p:txBody>
          </p:sp>
          <p:sp>
            <p:nvSpPr>
              <p:cNvPr id="27673" name="AutoShape 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dirty="0"/>
                  <a:t>GOAL</a:t>
                </a:r>
              </a:p>
            </p:txBody>
          </p:sp>
          <p:sp>
            <p:nvSpPr>
              <p:cNvPr id="27674" name="AutoShape 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d</a:t>
                </a:r>
              </a:p>
            </p:txBody>
          </p:sp>
          <p:sp>
            <p:nvSpPr>
              <p:cNvPr id="27675" name="AutoShape 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b</a:t>
                </a:r>
              </a:p>
            </p:txBody>
          </p:sp>
          <p:sp>
            <p:nvSpPr>
              <p:cNvPr id="27676" name="AutoShape 1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p</a:t>
                </a:r>
              </a:p>
            </p:txBody>
          </p:sp>
          <p:sp>
            <p:nvSpPr>
              <p:cNvPr id="27677" name="AutoShape 1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q</a:t>
                </a:r>
              </a:p>
            </p:txBody>
          </p:sp>
          <p:sp>
            <p:nvSpPr>
              <p:cNvPr id="27678" name="AutoShape 1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c</a:t>
                </a:r>
              </a:p>
            </p:txBody>
          </p:sp>
          <p:sp>
            <p:nvSpPr>
              <p:cNvPr id="27679" name="AutoShape 1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e</a:t>
                </a:r>
              </a:p>
            </p:txBody>
          </p:sp>
          <p:sp>
            <p:nvSpPr>
              <p:cNvPr id="27680" name="AutoShape 1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h</a:t>
                </a:r>
              </a:p>
            </p:txBody>
          </p:sp>
          <p:sp>
            <p:nvSpPr>
              <p:cNvPr id="27681" name="AutoShape 1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a</a:t>
                </a:r>
              </a:p>
            </p:txBody>
          </p:sp>
          <p:sp>
            <p:nvSpPr>
              <p:cNvPr id="27682" name="AutoShape 1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f</a:t>
                </a:r>
              </a:p>
            </p:txBody>
          </p:sp>
          <p:sp>
            <p:nvSpPr>
              <p:cNvPr id="27683" name="AutoShape 1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/>
                  <a:t>r</a:t>
                </a:r>
              </a:p>
            </p:txBody>
          </p:sp>
          <p:cxnSp>
            <p:nvCxnSpPr>
              <p:cNvPr id="27684" name="AutoShape 18"/>
              <p:cNvCxnSpPr>
                <a:cxnSpLocks noChangeShapeType="1"/>
                <a:stCxn id="27672" idx="5"/>
                <a:endCxn id="2767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5" name="AutoShape 19"/>
              <p:cNvCxnSpPr>
                <a:cxnSpLocks noChangeShapeType="1"/>
                <a:stCxn id="27676" idx="5"/>
                <a:endCxn id="2767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6" name="AutoShape 20"/>
              <p:cNvCxnSpPr>
                <a:cxnSpLocks noChangeShapeType="1"/>
                <a:stCxn id="27680" idx="3"/>
                <a:endCxn id="2767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7" name="AutoShape 21"/>
              <p:cNvCxnSpPr>
                <a:cxnSpLocks noChangeShapeType="1"/>
                <a:stCxn id="27680" idx="2"/>
                <a:endCxn id="2767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8" name="AutoShape 22"/>
              <p:cNvCxnSpPr>
                <a:cxnSpLocks noChangeShapeType="1"/>
                <a:stCxn id="27679" idx="4"/>
                <a:endCxn id="2768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89" name="AutoShape 23"/>
              <p:cNvCxnSpPr>
                <a:cxnSpLocks noChangeShapeType="1"/>
                <a:stCxn id="27679" idx="5"/>
                <a:endCxn id="2768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0" name="AutoShape 24"/>
              <p:cNvCxnSpPr>
                <a:cxnSpLocks noChangeShapeType="1"/>
                <a:stCxn id="27683" idx="0"/>
                <a:endCxn id="2768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1" name="AutoShape 25"/>
              <p:cNvCxnSpPr>
                <a:cxnSpLocks noChangeShapeType="1"/>
                <a:stCxn id="27682" idx="0"/>
                <a:endCxn id="2767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2" name="AutoShape 26"/>
              <p:cNvCxnSpPr>
                <a:cxnSpLocks noChangeShapeType="1"/>
                <a:stCxn id="2767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3" name="AutoShape 27"/>
              <p:cNvCxnSpPr>
                <a:cxnSpLocks noChangeShapeType="1"/>
                <a:stCxn id="27674" idx="1"/>
                <a:endCxn id="2767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4" name="AutoShape 28"/>
              <p:cNvCxnSpPr>
                <a:cxnSpLocks noChangeShapeType="1"/>
                <a:endCxn id="2768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5" name="AutoShape 29"/>
              <p:cNvCxnSpPr>
                <a:cxnSpLocks noChangeShapeType="1"/>
                <a:stCxn id="27678" idx="2"/>
                <a:endCxn id="2768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6" name="AutoShape 30"/>
              <p:cNvCxnSpPr>
                <a:cxnSpLocks noChangeShapeType="1"/>
                <a:stCxn id="27674" idx="7"/>
                <a:endCxn id="2767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7" name="AutoShape 31"/>
              <p:cNvCxnSpPr>
                <a:cxnSpLocks noChangeShapeType="1"/>
                <a:stCxn id="27674" idx="6"/>
                <a:endCxn id="2767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8" name="AutoShape 32"/>
              <p:cNvCxnSpPr>
                <a:cxnSpLocks noChangeShapeType="1"/>
                <a:stCxn id="27682" idx="1"/>
                <a:endCxn id="2767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7699" name="AutoShape 33"/>
              <p:cNvCxnSpPr>
                <a:cxnSpLocks noChangeShapeType="1"/>
                <a:stCxn id="27672" idx="6"/>
                <a:endCxn id="2767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7654" name="Text Box 34"/>
            <p:cNvSpPr txBox="1">
              <a:spLocks noChangeArrowheads="1"/>
            </p:cNvSpPr>
            <p:nvPr/>
          </p:nvSpPr>
          <p:spPr bwMode="auto">
            <a:xfrm>
              <a:off x="1440" y="91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5" name="Text Box 35"/>
            <p:cNvSpPr txBox="1">
              <a:spLocks noChangeArrowheads="1"/>
            </p:cNvSpPr>
            <p:nvPr/>
          </p:nvSpPr>
          <p:spPr bwMode="auto">
            <a:xfrm>
              <a:off x="2544" y="196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</a:t>
              </a:r>
            </a:p>
          </p:txBody>
        </p:sp>
        <p:sp>
          <p:nvSpPr>
            <p:cNvPr id="27656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57" name="Text Box 37"/>
            <p:cNvSpPr txBox="1">
              <a:spLocks noChangeArrowheads="1"/>
            </p:cNvSpPr>
            <p:nvPr/>
          </p:nvSpPr>
          <p:spPr bwMode="auto">
            <a:xfrm>
              <a:off x="2449" y="1440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58" name="Text Box 38"/>
            <p:cNvSpPr txBox="1">
              <a:spLocks noChangeArrowheads="1"/>
            </p:cNvSpPr>
            <p:nvPr/>
          </p:nvSpPr>
          <p:spPr bwMode="auto">
            <a:xfrm>
              <a:off x="1728" y="144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59" name="Text Box 39"/>
            <p:cNvSpPr txBox="1">
              <a:spLocks noChangeArrowheads="1"/>
            </p:cNvSpPr>
            <p:nvPr/>
          </p:nvSpPr>
          <p:spPr bwMode="auto">
            <a:xfrm>
              <a:off x="3648" y="1968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8</a:t>
              </a:r>
            </a:p>
          </p:txBody>
        </p:sp>
        <p:sp>
          <p:nvSpPr>
            <p:cNvPr id="27660" name="Text Box 40"/>
            <p:cNvSpPr txBox="1">
              <a:spLocks noChangeArrowheads="1"/>
            </p:cNvSpPr>
            <p:nvPr/>
          </p:nvSpPr>
          <p:spPr bwMode="auto">
            <a:xfrm>
              <a:off x="2592" y="960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1" name="Text Box 41"/>
            <p:cNvSpPr txBox="1">
              <a:spLocks noChangeArrowheads="1"/>
            </p:cNvSpPr>
            <p:nvPr/>
          </p:nvSpPr>
          <p:spPr bwMode="auto">
            <a:xfrm>
              <a:off x="1344" y="1824"/>
              <a:ext cx="19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auto">
            <a:xfrm>
              <a:off x="451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27663" name="Text Box 43"/>
            <p:cNvSpPr txBox="1">
              <a:spLocks noChangeArrowheads="1"/>
            </p:cNvSpPr>
            <p:nvPr/>
          </p:nvSpPr>
          <p:spPr bwMode="auto">
            <a:xfrm>
              <a:off x="3600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3024" y="25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5" name="Text Box 45"/>
            <p:cNvSpPr txBox="1">
              <a:spLocks noChangeArrowheads="1"/>
            </p:cNvSpPr>
            <p:nvPr/>
          </p:nvSpPr>
          <p:spPr bwMode="auto">
            <a:xfrm>
              <a:off x="2352" y="230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27666" name="Text Box 46"/>
            <p:cNvSpPr txBox="1">
              <a:spLocks noChangeArrowheads="1"/>
            </p:cNvSpPr>
            <p:nvPr/>
          </p:nvSpPr>
          <p:spPr bwMode="auto">
            <a:xfrm>
              <a:off x="2208" y="2640"/>
              <a:ext cx="28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15</a:t>
              </a:r>
            </a:p>
          </p:txBody>
        </p:sp>
        <p:sp>
          <p:nvSpPr>
            <p:cNvPr id="27667" name="Text Box 47"/>
            <p:cNvSpPr txBox="1">
              <a:spLocks noChangeArrowheads="1"/>
            </p:cNvSpPr>
            <p:nvPr/>
          </p:nvSpPr>
          <p:spPr bwMode="auto">
            <a:xfrm>
              <a:off x="1248" y="2352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27668" name="Text Box 48"/>
            <p:cNvSpPr txBox="1">
              <a:spLocks noChangeArrowheads="1"/>
            </p:cNvSpPr>
            <p:nvPr/>
          </p:nvSpPr>
          <p:spPr bwMode="auto">
            <a:xfrm>
              <a:off x="4080" y="1248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27669" name="Text Box 49"/>
            <p:cNvSpPr txBox="1">
              <a:spLocks noChangeArrowheads="1"/>
            </p:cNvSpPr>
            <p:nvPr/>
          </p:nvSpPr>
          <p:spPr bwMode="auto">
            <a:xfrm>
              <a:off x="4704" y="1344"/>
              <a:ext cx="1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cxnSp>
          <p:nvCxnSpPr>
            <p:cNvPr id="27670" name="AutoShape 50"/>
            <p:cNvCxnSpPr>
              <a:cxnSpLocks noChangeShapeType="1"/>
              <a:stCxn id="27677" idx="6"/>
              <a:endCxn id="27683" idx="2"/>
            </p:cNvCxnSpPr>
            <p:nvPr/>
          </p:nvCxnSpPr>
          <p:spPr bwMode="auto">
            <a:xfrm flipV="1">
              <a:off x="2918" y="2707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7671" name="Text Box 51"/>
            <p:cNvSpPr txBox="1">
              <a:spLocks noChangeArrowheads="1"/>
            </p:cNvSpPr>
            <p:nvPr/>
          </p:nvSpPr>
          <p:spPr bwMode="auto">
            <a:xfrm>
              <a:off x="2929" y="1632"/>
              <a:ext cx="191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2928937" cy="133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Strategy: expand a cheapest node first: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Fringe is a priority queue (priority: cumulative cost)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4729164"/>
          </a:xfrm>
        </p:spPr>
        <p:txBody>
          <a:bodyPr/>
          <a:lstStyle/>
          <a:p>
            <a:r>
              <a:rPr lang="en-US" sz="2400" dirty="0"/>
              <a:t>What nodes </a:t>
            </a:r>
            <a:r>
              <a:rPr lang="en-US" sz="2400"/>
              <a:t>does UCS </a:t>
            </a:r>
            <a:r>
              <a:rPr lang="en-US" sz="2400" dirty="0"/>
              <a:t>expand?</a:t>
            </a:r>
          </a:p>
          <a:p>
            <a:pPr lvl="1"/>
            <a:r>
              <a:rPr lang="en-US" sz="2000" dirty="0"/>
              <a:t>Processes all nodes with cost less than cheapest solution!</a:t>
            </a:r>
          </a:p>
          <a:p>
            <a:pPr lvl="1"/>
            <a:r>
              <a:rPr lang="en-US" sz="2000" dirty="0"/>
              <a:t>If that solution costs </a:t>
            </a:r>
            <a:r>
              <a:rPr lang="en-US" sz="2000" i="1" dirty="0">
                <a:latin typeface="Times New Roman" pitchFamily="18" charset="0"/>
              </a:rPr>
              <a:t>C* </a:t>
            </a:r>
            <a:r>
              <a:rPr lang="en-US" sz="2000" dirty="0"/>
              <a:t>and arcs cost at least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sz="2000" i="1" dirty="0"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then the “effective depth” is roughly </a:t>
            </a:r>
            <a:r>
              <a:rPr lang="en-US" sz="2000" i="1" dirty="0">
                <a:latin typeface="Times New Roman" pitchFamily="18" charset="0"/>
              </a:rPr>
              <a:t>C*/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/>
          </a:p>
          <a:p>
            <a:pPr lvl="1"/>
            <a:r>
              <a:rPr lang="en-US" sz="2000" dirty="0"/>
              <a:t>Takes time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 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fringe take?</a:t>
            </a:r>
          </a:p>
          <a:p>
            <a:pPr lvl="1"/>
            <a:r>
              <a:rPr lang="en-US" sz="2000" dirty="0"/>
              <a:t>Has roughly the last tier, so O(</a:t>
            </a:r>
            <a:r>
              <a:rPr lang="en-US" sz="2000" dirty="0" err="1"/>
              <a:t>b</a:t>
            </a:r>
            <a:r>
              <a:rPr lang="en-US" sz="2000" i="1" baseline="30000" dirty="0" err="1">
                <a:latin typeface="Times New Roman" pitchFamily="18" charset="0"/>
              </a:rPr>
              <a:t>C</a:t>
            </a:r>
            <a:r>
              <a:rPr lang="en-US" sz="2000" i="1" baseline="30000" dirty="0">
                <a:latin typeface="Times New Roman" pitchFamily="18" charset="0"/>
              </a:rPr>
              <a:t>*/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Assuming best solution has a finite cost and minimum arc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C*/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/>
              <a:t>  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 </a:t>
            </a:r>
            <a:r>
              <a:rPr lang="en-US" dirty="0">
                <a:sym typeface="Symbol" pitchFamily="18" charset="2"/>
              </a:rPr>
              <a:t>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494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57203" y="1447801"/>
            <a:ext cx="64769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Remember: UCS explores increasing cost contours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No information about goal location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We’ll fix that soon!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0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0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79" y="454977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2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31769" name="TextBox 26"/>
          <p:cNvSpPr txBox="1">
            <a:spLocks noChangeArrowheads="1"/>
          </p:cNvSpPr>
          <p:nvPr/>
        </p:nvSpPr>
        <p:spPr bwMode="auto">
          <a:xfrm>
            <a:off x="8467725" y="5943600"/>
            <a:ext cx="3724275" cy="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[Demo: empty grid UCS (L2D5)]</a:t>
            </a:r>
          </a:p>
          <a:p>
            <a:r>
              <a:rPr lang="en-US" dirty="0">
                <a:solidFill>
                  <a:srgbClr val="C00000"/>
                </a:solidFill>
              </a:rPr>
              <a:t>[Demo: maze with deep/shallow water DFS/BFS/UCS (L2D7)]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Empty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0286" y="1143001"/>
            <a:ext cx="6351429" cy="53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Video of Demo Maze with Deep/Shallow Water --- DFS, BFS, or UCS? (part 1)</a:t>
            </a:r>
          </a:p>
        </p:txBody>
      </p:sp>
      <p:pic>
        <p:nvPicPr>
          <p:cNvPr id="3" name="MazeShallowDeep-B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857" y="1227650"/>
            <a:ext cx="7204286" cy="53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/>
              <a:t>Video of Demo Maze with Deep/Shallow Water --- DFS, BFS, or UCS? (part 2)</a:t>
            </a:r>
          </a:p>
        </p:txBody>
      </p:sp>
      <p:pic>
        <p:nvPicPr>
          <p:cNvPr id="2" name="MazeShallowDeep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3" y="1143001"/>
            <a:ext cx="7215715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sz="2800" dirty="0"/>
              <a:t>Video of Demo Maze with Deep/Shallow Water --- DFS, BFS, or UCS? (part 3)</a:t>
            </a:r>
          </a:p>
        </p:txBody>
      </p:sp>
      <p:pic>
        <p:nvPicPr>
          <p:cNvPr id="2" name="MazeShallowDeep-DF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8142" y="1143001"/>
            <a:ext cx="721571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Reflex Optimal</a:t>
            </a:r>
          </a:p>
        </p:txBody>
      </p:sp>
      <p:pic>
        <p:nvPicPr>
          <p:cNvPr id="5" name="Lecture2-demo1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219200"/>
            <a:ext cx="98272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All these search algorithms are the same except for fringe strategies</a:t>
            </a:r>
          </a:p>
          <a:p>
            <a:pPr lvl="1"/>
            <a:r>
              <a:rPr lang="en-US" sz="2400" dirty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603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and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6400" y="1524000"/>
            <a:ext cx="4699000" cy="4729164"/>
          </a:xfrm>
        </p:spPr>
        <p:txBody>
          <a:bodyPr/>
          <a:lstStyle/>
          <a:p>
            <a:r>
              <a:rPr lang="en-US" dirty="0"/>
              <a:t>Search operates over models of the world</a:t>
            </a:r>
          </a:p>
          <a:p>
            <a:pPr lvl="1"/>
            <a:r>
              <a:rPr lang="en-US" dirty="0"/>
              <a:t>The agent doesn’t actually try all the plans out in the real world!</a:t>
            </a:r>
          </a:p>
          <a:p>
            <a:pPr lvl="1"/>
            <a:r>
              <a:rPr lang="en-US" dirty="0"/>
              <a:t>Planning is all “in simulation”</a:t>
            </a:r>
          </a:p>
          <a:p>
            <a:pPr lvl="1"/>
            <a:r>
              <a:rPr lang="en-US" dirty="0"/>
              <a:t>Your search is only as good as your models…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5391" y="1532614"/>
            <a:ext cx="6552150" cy="4554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Gone Wrong?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4084" name="Picture 4" descr="A Dead 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4800600" cy="38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4085" name="Picture 5" descr="msn-navigation-trondheim-haugesund"/>
          <p:cNvPicPr>
            <a:picLocks noChangeAspect="1" noChangeArrowheads="1"/>
          </p:cNvPicPr>
          <p:nvPr/>
        </p:nvPicPr>
        <p:blipFill>
          <a:blip r:embed="rId3" cstate="print"/>
          <a:srcRect t="53906"/>
          <a:stretch>
            <a:fillRect/>
          </a:stretch>
        </p:blipFill>
        <p:spPr bwMode="auto">
          <a:xfrm>
            <a:off x="6934200" y="1371600"/>
            <a:ext cx="4381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997" y="2134187"/>
            <a:ext cx="6474205" cy="2711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Reflex Odd </a:t>
            </a:r>
          </a:p>
        </p:txBody>
      </p:sp>
      <p:pic>
        <p:nvPicPr>
          <p:cNvPr id="5" name="Lecture2-demo2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143000"/>
            <a:ext cx="9677400" cy="5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Planning Agents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5943599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Planning agents: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Ask “what if”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Decisions based on (hypothesized) consequences of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Must have a model of how the world evolves in response to 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Must formulate a goal (test)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Consider how the world WOULD BE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Optimal vs. complete planning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Planning vs. </a:t>
            </a:r>
            <a:r>
              <a:rPr lang="en-US" sz="2400" dirty="0" err="1"/>
              <a:t>replanning</a:t>
            </a:r>
            <a:endParaRPr lang="en-US" sz="20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99276" y="4135444"/>
          <a:ext cx="4595813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Photo Editor Photo" r:id="rId3" imgW="4595258" imgH="1623201" progId="MSPhotoEd.3">
                  <p:embed/>
                </p:oleObj>
              </mc:Choice>
              <mc:Fallback>
                <p:oleObj name="Photo Editor Photo" r:id="rId3" imgW="4595258" imgH="162320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6" y="4135444"/>
                        <a:ext cx="4595813" cy="162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6926266" y="1797049"/>
          <a:ext cx="4579937" cy="160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Photo Editor Photo" r:id="rId5" imgW="4580017" imgH="1607619" progId="MSPhotoEd.3">
                  <p:embed/>
                </p:oleObj>
              </mc:Choice>
              <mc:Fallback>
                <p:oleObj name="Photo Editor Photo" r:id="rId5" imgW="4580017" imgH="160761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6" y="1797049"/>
                        <a:ext cx="4579937" cy="160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9144000" y="6172200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replanning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(L2D3)]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9043" y="1747400"/>
            <a:ext cx="5262855" cy="4119999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0" y="6488672"/>
            <a:ext cx="2819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[Demo: mastermind (L2D4)]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Replanning</a:t>
            </a:r>
            <a:endParaRPr lang="en-US" dirty="0"/>
          </a:p>
        </p:txBody>
      </p:sp>
      <p:pic>
        <p:nvPicPr>
          <p:cNvPr id="3" name="Lecture2-demo3-plan-fast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444" y="1100766"/>
            <a:ext cx="10171113" cy="57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Mastermind</a:t>
            </a:r>
          </a:p>
        </p:txBody>
      </p:sp>
      <p:pic>
        <p:nvPicPr>
          <p:cNvPr id="5" name="Lecture2-demo4b-plan-slow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750" y="1143000"/>
            <a:ext cx="10096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infty  template TPT1  env TPENV1  fore 0  back 16777215  eqnno 1"/>
  <p:tag name="FILENAME" val="TP_tmp"/>
  <p:tag name="ORIGWIDTH" val="10"/>
  <p:tag name="PICTUREFILESIZE" val="10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40143</TotalTime>
  <Words>2225</Words>
  <Application>Microsoft Office PowerPoint</Application>
  <PresentationFormat>Widescreen</PresentationFormat>
  <Paragraphs>607</Paragraphs>
  <Slides>52</Slides>
  <Notes>12</Notes>
  <HiddenSlides>0</HiddenSlides>
  <MMClips>10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dan-berkeley-nlp-v1</vt:lpstr>
      <vt:lpstr>Photo Editor Photo</vt:lpstr>
      <vt:lpstr>CAP 5636 – Advanced Artificial Intelligence </vt:lpstr>
      <vt:lpstr>Today</vt:lpstr>
      <vt:lpstr>Agents that Plan</vt:lpstr>
      <vt:lpstr>Reflex Agents</vt:lpstr>
      <vt:lpstr>Video of Demo Reflex Optimal</vt:lpstr>
      <vt:lpstr>Video of Demo Reflex Odd </vt:lpstr>
      <vt:lpstr>Planning Agents</vt:lpstr>
      <vt:lpstr>Video of Demo Replanning</vt:lpstr>
      <vt:lpstr>Video of Demo Mastermind</vt:lpstr>
      <vt:lpstr>Search Problems</vt:lpstr>
      <vt:lpstr>Search Problems</vt:lpstr>
      <vt:lpstr>Search Problems Are Models</vt:lpstr>
      <vt:lpstr>Example: Traveling in Romania</vt:lpstr>
      <vt:lpstr>What’s in a State Space?</vt:lpstr>
      <vt:lpstr>State Space Sizes?</vt:lpstr>
      <vt:lpstr>Quiz: Safe Passage</vt:lpstr>
      <vt:lpstr>State Space Graphs and Search Trees</vt:lpstr>
      <vt:lpstr>State Space Graphs</vt:lpstr>
      <vt:lpstr>State Space Graphs</vt:lpstr>
      <vt:lpstr>Search Trees</vt:lpstr>
      <vt:lpstr>State Space Graphs vs. Search Trees</vt:lpstr>
      <vt:lpstr>Quiz: State Space Graphs vs. Search Trees</vt:lpstr>
      <vt:lpstr>Tree Search</vt:lpstr>
      <vt:lpstr>Search Example: Romania</vt:lpstr>
      <vt:lpstr>Searching with a Search Tree</vt:lpstr>
      <vt:lpstr>General Tree Search</vt:lpstr>
      <vt:lpstr>Example: Tree Search</vt:lpstr>
      <vt:lpstr>Depth-First Search</vt:lpstr>
      <vt:lpstr>Depth-First Search</vt:lpstr>
      <vt:lpstr>Search Algorithm Properties</vt:lpstr>
      <vt:lpstr>Search Algorithm Properties</vt:lpstr>
      <vt:lpstr>Depth-First Search (DFS) Properties</vt:lpstr>
      <vt:lpstr>Breadth-First Search</vt:lpstr>
      <vt:lpstr>Breadth-First Search</vt:lpstr>
      <vt:lpstr>Breadth-First Search (BFS) Properties</vt:lpstr>
      <vt:lpstr>Quiz: DFS vs BFS</vt:lpstr>
      <vt:lpstr>Quiz: DFS vs BFS</vt:lpstr>
      <vt:lpstr>Video of Demo Maze Water DFS/BFS (part 1)</vt:lpstr>
      <vt:lpstr>Video of Demo Maze Water DFS/BFS (part 2)</vt:lpstr>
      <vt:lpstr>Iterative Deepening</vt:lpstr>
      <vt:lpstr>Cost-Sensitive Search</vt:lpstr>
      <vt:lpstr>Uniform Cost Search</vt:lpstr>
      <vt:lpstr>Uniform Cost Search</vt:lpstr>
      <vt:lpstr>Uniform Cost Search (UCS) Properties</vt:lpstr>
      <vt:lpstr>Uniform Cost Issues</vt:lpstr>
      <vt:lpstr>Video of Demo Empty UCS</vt:lpstr>
      <vt:lpstr>Video of Demo Maze with Deep/Shallow Water --- DFS, BFS, or UCS? (part 1)</vt:lpstr>
      <vt:lpstr>Video of Demo Maze with Deep/Shallow Water --- DFS, BFS, or UCS? (part 2)</vt:lpstr>
      <vt:lpstr>Video of Demo Maze with Deep/Shallow Water --- DFS, BFS, or UCS? (part 3)</vt:lpstr>
      <vt:lpstr>The One Queue</vt:lpstr>
      <vt:lpstr>Search and Models</vt:lpstr>
      <vt:lpstr>Search Gone Wrong?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2002</cp:revision>
  <cp:lastPrinted>2014-01-23T07:59:40Z</cp:lastPrinted>
  <dcterms:created xsi:type="dcterms:W3CDTF">2004-08-27T04:16:05Z</dcterms:created>
  <dcterms:modified xsi:type="dcterms:W3CDTF">2020-09-08T15:08:17Z</dcterms:modified>
</cp:coreProperties>
</file>